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7" r:id="rId4"/>
    <p:sldId id="260" r:id="rId5"/>
    <p:sldId id="259" r:id="rId6"/>
    <p:sldId id="261" r:id="rId7"/>
    <p:sldId id="270" r:id="rId8"/>
    <p:sldId id="263" r:id="rId9"/>
    <p:sldId id="264" r:id="rId10"/>
    <p:sldId id="268" r:id="rId11"/>
    <p:sldId id="265" r:id="rId12"/>
    <p:sldId id="266" r:id="rId13"/>
    <p:sldId id="267" r:id="rId14"/>
    <p:sldId id="262" r:id="rId15"/>
    <p:sldId id="269" r:id="rId16"/>
    <p:sldId id="271" r:id="rId17"/>
    <p:sldId id="272" r:id="rId18"/>
    <p:sldId id="276" r:id="rId19"/>
    <p:sldId id="273" r:id="rId20"/>
    <p:sldId id="274" r:id="rId21"/>
    <p:sldId id="275" r:id="rId22"/>
    <p:sldId id="277" r:id="rId23"/>
    <p:sldId id="278" r:id="rId24"/>
  </p:sldIdLst>
  <p:sldSz cx="100790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7"/>
    <p:restoredTop sz="92697"/>
  </p:normalViewPr>
  <p:slideViewPr>
    <p:cSldViewPr snapToGrid="0" snapToObjects="1">
      <p:cViewPr>
        <p:scale>
          <a:sx n="112" d="100"/>
          <a:sy n="112" d="100"/>
        </p:scale>
        <p:origin x="5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4B5EC-A24F-5448-A547-4E4A5397880A}" type="datetimeFigureOut">
              <a:rPr lang="en-CA" smtClean="0"/>
              <a:t>2017-03-31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A096A-B474-374B-89FF-4E64671AA7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4799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9BE2E-161B-524C-91F3-ED1F1C6ECEB7}" type="datetimeFigureOut">
              <a:rPr lang="en-CA" smtClean="0"/>
              <a:t>2017-03-31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1143000"/>
            <a:ext cx="453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0FCD2-2E8B-8747-AE4E-8FCB28EA97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004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0FCD2-2E8B-8747-AE4E-8FCB28EA978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88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Populus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trichocarpa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black cottonwood, western balsam-poplar or California poplar, is a deciduous broadleaf tree species native to western North America.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0FCD2-2E8B-8747-AE4E-8FCB28EA978E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3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880" y="1122363"/>
            <a:ext cx="7559279" cy="2387600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880" y="3602038"/>
            <a:ext cx="7559279" cy="1655762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1DC5-C699-0848-BC0B-D3E9BF486EDC}" type="datetimeFigureOut">
              <a:rPr lang="en-CA" smtClean="0"/>
              <a:t>2017-03-31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1FF-A349-9C48-AC4B-88079E31D0B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1DC5-C699-0848-BC0B-D3E9BF486EDC}" type="datetimeFigureOut">
              <a:rPr lang="en-CA" smtClean="0"/>
              <a:t>2017-03-31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1FF-A349-9C48-AC4B-88079E31D0B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2811" y="365125"/>
            <a:ext cx="2173293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934" y="365125"/>
            <a:ext cx="639389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1DC5-C699-0848-BC0B-D3E9BF486EDC}" type="datetimeFigureOut">
              <a:rPr lang="en-CA" smtClean="0"/>
              <a:t>2017-03-31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1FF-A349-9C48-AC4B-88079E31D0B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1DC5-C699-0848-BC0B-D3E9BF486EDC}" type="datetimeFigureOut">
              <a:rPr lang="en-CA" smtClean="0"/>
              <a:t>2017-03-31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1FF-A349-9C48-AC4B-88079E31D0B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85" y="1709739"/>
            <a:ext cx="8693170" cy="2852737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685" y="4589464"/>
            <a:ext cx="8693170" cy="150018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1DC5-C699-0848-BC0B-D3E9BF486EDC}" type="datetimeFigureOut">
              <a:rPr lang="en-CA" smtClean="0"/>
              <a:t>2017-03-31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1FF-A349-9C48-AC4B-88079E31D0B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934" y="1825625"/>
            <a:ext cx="428359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513" y="1825625"/>
            <a:ext cx="428359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1DC5-C699-0848-BC0B-D3E9BF486EDC}" type="datetimeFigureOut">
              <a:rPr lang="en-CA" smtClean="0"/>
              <a:t>2017-03-31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1FF-A349-9C48-AC4B-88079E31D0B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47" y="365126"/>
            <a:ext cx="869317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247" y="1681163"/>
            <a:ext cx="4263905" cy="82391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247" y="2505075"/>
            <a:ext cx="426390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513" y="1681163"/>
            <a:ext cx="4284904" cy="82391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513" y="2505075"/>
            <a:ext cx="428490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1DC5-C699-0848-BC0B-D3E9BF486EDC}" type="datetimeFigureOut">
              <a:rPr lang="en-CA" smtClean="0"/>
              <a:t>2017-03-31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1FF-A349-9C48-AC4B-88079E31D0B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1DC5-C699-0848-BC0B-D3E9BF486EDC}" type="datetimeFigureOut">
              <a:rPr lang="en-CA" smtClean="0"/>
              <a:t>2017-03-31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1FF-A349-9C48-AC4B-88079E31D0B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1DC5-C699-0848-BC0B-D3E9BF486EDC}" type="datetimeFigureOut">
              <a:rPr lang="en-CA" smtClean="0"/>
              <a:t>2017-03-31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1FF-A349-9C48-AC4B-88079E31D0B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47" y="457200"/>
            <a:ext cx="3250752" cy="160020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904" y="987426"/>
            <a:ext cx="5102513" cy="4873625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247" y="2057400"/>
            <a:ext cx="3250752" cy="381158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1DC5-C699-0848-BC0B-D3E9BF486EDC}" type="datetimeFigureOut">
              <a:rPr lang="en-CA" smtClean="0"/>
              <a:t>2017-03-31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1FF-A349-9C48-AC4B-88079E31D0B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47" y="457200"/>
            <a:ext cx="3250752" cy="160020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4904" y="987426"/>
            <a:ext cx="5102513" cy="4873625"/>
          </a:xfrm>
        </p:spPr>
        <p:txBody>
          <a:bodyPr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247" y="2057400"/>
            <a:ext cx="3250752" cy="381158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1DC5-C699-0848-BC0B-D3E9BF486EDC}" type="datetimeFigureOut">
              <a:rPr lang="en-CA" smtClean="0"/>
              <a:t>2017-03-31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1FF-A349-9C48-AC4B-88079E31D0B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934" y="365126"/>
            <a:ext cx="86931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934" y="1825625"/>
            <a:ext cx="86931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934" y="6356351"/>
            <a:ext cx="2267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81DC5-C699-0848-BC0B-D3E9BF486EDC}" type="datetimeFigureOut">
              <a:rPr lang="en-CA" smtClean="0"/>
              <a:t>2017-03-31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8682" y="6356351"/>
            <a:ext cx="3401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8320" y="6356351"/>
            <a:ext cx="2267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61FF-A349-9C48-AC4B-88079E31D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095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877" y="1535722"/>
            <a:ext cx="7559279" cy="2726595"/>
          </a:xfrm>
          <a:noFill/>
          <a:ln w="28575">
            <a:solidFill>
              <a:schemeClr val="bg1"/>
            </a:solidFill>
            <a:prstDash val="dash"/>
          </a:ln>
        </p:spPr>
        <p:txBody>
          <a:bodyPr>
            <a:noAutofit/>
          </a:bodyPr>
          <a:lstStyle/>
          <a:p>
            <a:pPr algn="l"/>
            <a:r>
              <a:rPr lang="en-CA" sz="3600" dirty="0" smtClean="0">
                <a:solidFill>
                  <a:schemeClr val="bg1"/>
                </a:solidFill>
              </a:rPr>
              <a:t>Evolutionary model for the statistical divergence of paralogous and orthologous gene pairs generated by whole genome duplication and speciation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877" y="4377541"/>
            <a:ext cx="7559279" cy="1655762"/>
          </a:xfrm>
        </p:spPr>
        <p:txBody>
          <a:bodyPr/>
          <a:lstStyle/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Yue Zhang, </a:t>
            </a:r>
            <a:r>
              <a:rPr lang="en-CA" dirty="0" err="1" smtClean="0">
                <a:solidFill>
                  <a:schemeClr val="bg1"/>
                </a:solidFill>
              </a:rPr>
              <a:t>Chunfang</a:t>
            </a:r>
            <a:r>
              <a:rPr lang="en-CA" dirty="0" smtClean="0">
                <a:solidFill>
                  <a:schemeClr val="bg1"/>
                </a:solidFill>
              </a:rPr>
              <a:t> Zheng, David </a:t>
            </a:r>
            <a:r>
              <a:rPr lang="en-CA" dirty="0" err="1" smtClean="0">
                <a:solidFill>
                  <a:schemeClr val="bg1"/>
                </a:solidFill>
              </a:rPr>
              <a:t>Sankoff</a:t>
            </a:r>
            <a:endParaRPr lang="en-CA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Presented by Suzy Sun 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138" y="1430215"/>
            <a:ext cx="7795847" cy="2947326"/>
          </a:xfrm>
          <a:prstGeom prst="rect">
            <a:avLst/>
          </a:prstGeom>
          <a:noFill/>
          <a:ln w="381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6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36" y="2020428"/>
            <a:ext cx="7951027" cy="2683577"/>
          </a:xfrm>
        </p:spPr>
      </p:pic>
      <p:grpSp>
        <p:nvGrpSpPr>
          <p:cNvPr id="9" name="Group 24"/>
          <p:cNvGrpSpPr/>
          <p:nvPr/>
        </p:nvGrpSpPr>
        <p:grpSpPr>
          <a:xfrm>
            <a:off x="609601" y="1055075"/>
            <a:ext cx="7514491" cy="536087"/>
            <a:chOff x="187642" y="368660"/>
            <a:chExt cx="4384358" cy="9001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87642" y="818710"/>
              <a:ext cx="438435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368660"/>
              <a:ext cx="0" cy="9001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"/>
          <p:cNvGrpSpPr/>
          <p:nvPr/>
        </p:nvGrpSpPr>
        <p:grpSpPr>
          <a:xfrm>
            <a:off x="8291700" y="1257052"/>
            <a:ext cx="441992" cy="132131"/>
            <a:chOff x="7497325" y="2438890"/>
            <a:chExt cx="379090" cy="90010"/>
          </a:xfrm>
          <a:solidFill>
            <a:schemeClr val="bg1">
              <a:lumMod val="75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749732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3F459B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41132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778640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20615" y="579979"/>
            <a:ext cx="629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Two WGD</a:t>
            </a:r>
            <a:endParaRPr lang="en-CA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5963" y="953785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mtClean="0">
                <a:solidFill>
                  <a:schemeClr val="bg1">
                    <a:lumMod val="8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Two WGD</a:t>
            </a:r>
            <a:endParaRPr lang="en-CA" dirty="0">
              <a:solidFill>
                <a:schemeClr val="bg1">
                  <a:lumMod val="8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3919" y="4972050"/>
            <a:ext cx="7611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i="1" dirty="0" smtClean="0">
                <a:solidFill>
                  <a:schemeClr val="bg1"/>
                </a:solidFill>
              </a:rPr>
              <a:t>u</a:t>
            </a:r>
            <a:r>
              <a:rPr lang="en-CA" sz="2000" dirty="0" smtClean="0">
                <a:solidFill>
                  <a:schemeClr val="bg1"/>
                </a:solidFill>
              </a:rPr>
              <a:t> is the probability, for a pair of genes, that neither gene is lost over the time interval t</a:t>
            </a:r>
            <a:r>
              <a:rPr lang="en-CA" sz="2000" baseline="-25000" dirty="0" smtClean="0">
                <a:solidFill>
                  <a:schemeClr val="bg1"/>
                </a:solidFill>
              </a:rPr>
              <a:t>1,</a:t>
            </a:r>
            <a:r>
              <a:rPr lang="en-CA" sz="2000" dirty="0" smtClean="0">
                <a:solidFill>
                  <a:schemeClr val="bg1"/>
                </a:solidFill>
              </a:rPr>
              <a:t> and similarly, </a:t>
            </a:r>
            <a:r>
              <a:rPr lang="en-CA" sz="2000" i="1" dirty="0" smtClean="0">
                <a:solidFill>
                  <a:schemeClr val="bg1"/>
                </a:solidFill>
              </a:rPr>
              <a:t>v</a:t>
            </a:r>
            <a:r>
              <a:rPr lang="en-CA" sz="2000" dirty="0" smtClean="0">
                <a:solidFill>
                  <a:schemeClr val="bg1"/>
                </a:solidFill>
              </a:rPr>
              <a:t> for time </a:t>
            </a:r>
            <a:r>
              <a:rPr lang="en-CA" sz="2000" dirty="0">
                <a:solidFill>
                  <a:schemeClr val="bg1"/>
                </a:solidFill>
              </a:rPr>
              <a:t>interval </a:t>
            </a:r>
            <a:r>
              <a:rPr lang="en-CA" sz="2000" dirty="0" smtClean="0">
                <a:solidFill>
                  <a:schemeClr val="bg1"/>
                </a:solidFill>
              </a:rPr>
              <a:t>t</a:t>
            </a:r>
            <a:r>
              <a:rPr lang="en-CA" sz="2000" baseline="-25000" dirty="0" smtClean="0">
                <a:solidFill>
                  <a:schemeClr val="bg1"/>
                </a:solidFill>
              </a:rPr>
              <a:t>2</a:t>
            </a:r>
            <a:endParaRPr lang="en-CA" sz="2000" baseline="-25000" dirty="0">
              <a:solidFill>
                <a:schemeClr val="bg1"/>
              </a:solidFill>
            </a:endParaRPr>
          </a:p>
          <a:p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36971" y="3435570"/>
            <a:ext cx="1462141" cy="917313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U-Turn Arrow 19"/>
          <p:cNvSpPr/>
          <p:nvPr/>
        </p:nvSpPr>
        <p:spPr>
          <a:xfrm rot="5400000">
            <a:off x="4189840" y="3232910"/>
            <a:ext cx="457561" cy="430622"/>
          </a:xfrm>
          <a:prstGeom prst="uturnArrow">
            <a:avLst>
              <a:gd name="adj1" fmla="val 6482"/>
              <a:gd name="adj2" fmla="val 14641"/>
              <a:gd name="adj3" fmla="val 16667"/>
              <a:gd name="adj4" fmla="val 74952"/>
              <a:gd name="adj5" fmla="val 10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1" name="U-Turn Arrow 20"/>
          <p:cNvSpPr/>
          <p:nvPr/>
        </p:nvSpPr>
        <p:spPr>
          <a:xfrm rot="5400000">
            <a:off x="3871611" y="3544390"/>
            <a:ext cx="1094019" cy="430622"/>
          </a:xfrm>
          <a:prstGeom prst="uturnArrow">
            <a:avLst>
              <a:gd name="adj1" fmla="val 6482"/>
              <a:gd name="adj2" fmla="val 14641"/>
              <a:gd name="adj3" fmla="val 16667"/>
              <a:gd name="adj4" fmla="val 79629"/>
              <a:gd name="adj5" fmla="val 9629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14" y="1859206"/>
            <a:ext cx="5557173" cy="2979494"/>
          </a:xfrm>
        </p:spPr>
      </p:pic>
      <p:grpSp>
        <p:nvGrpSpPr>
          <p:cNvPr id="9" name="Group 24"/>
          <p:cNvGrpSpPr/>
          <p:nvPr/>
        </p:nvGrpSpPr>
        <p:grpSpPr>
          <a:xfrm>
            <a:off x="609601" y="1055075"/>
            <a:ext cx="7514491" cy="536087"/>
            <a:chOff x="187642" y="368660"/>
            <a:chExt cx="4384358" cy="9001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87642" y="818710"/>
              <a:ext cx="438435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368660"/>
              <a:ext cx="0" cy="9001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"/>
          <p:cNvGrpSpPr/>
          <p:nvPr/>
        </p:nvGrpSpPr>
        <p:grpSpPr>
          <a:xfrm>
            <a:off x="8291700" y="1257052"/>
            <a:ext cx="441992" cy="132131"/>
            <a:chOff x="7497325" y="2438890"/>
            <a:chExt cx="379090" cy="90010"/>
          </a:xfrm>
          <a:solidFill>
            <a:schemeClr val="bg1">
              <a:lumMod val="75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749732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3F459B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41132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778640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20615" y="579979"/>
            <a:ext cx="629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Two WGD</a:t>
            </a:r>
            <a:endParaRPr lang="en-CA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5963" y="953785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mtClean="0">
                <a:solidFill>
                  <a:schemeClr val="bg1">
                    <a:lumMod val="8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Two WGD</a:t>
            </a:r>
            <a:endParaRPr lang="en-CA" dirty="0">
              <a:solidFill>
                <a:schemeClr val="bg1">
                  <a:lumMod val="8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205333"/>
              </p:ext>
            </p:extLst>
          </p:nvPr>
        </p:nvGraphicFramePr>
        <p:xfrm>
          <a:off x="698657" y="1825624"/>
          <a:ext cx="3009742" cy="380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87"/>
                <a:gridCol w="238387"/>
                <a:gridCol w="2532968"/>
              </a:tblGrid>
              <a:tr h="422275">
                <a:tc gridSpan="3"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In Figure 1, let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CA" sz="1800" i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en-CA" sz="1800" i="1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 pairs)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CA" sz="1800" i="1" dirty="0" smtClean="0">
                          <a:solidFill>
                            <a:schemeClr val="bg1"/>
                          </a:solidFill>
                        </a:rPr>
                        <a:t>uv</a:t>
                      </a:r>
                      <a:r>
                        <a:rPr lang="en-CA" sz="1800" i="1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CA" sz="1800" i="0" baseline="0" dirty="0" smtClean="0">
                          <a:solidFill>
                            <a:schemeClr val="bg1"/>
                          </a:solidFill>
                        </a:rPr>
                        <a:t> + 4</a:t>
                      </a:r>
                      <a:r>
                        <a:rPr lang="en-CA" sz="1800" i="1" baseline="0" dirty="0" smtClean="0">
                          <a:solidFill>
                            <a:schemeClr val="bg1"/>
                          </a:solidFill>
                        </a:rPr>
                        <a:t>uv</a:t>
                      </a:r>
                      <a:r>
                        <a:rPr lang="en-CA" sz="1800" i="0" baseline="0" dirty="0" smtClean="0">
                          <a:solidFill>
                            <a:schemeClr val="bg1"/>
                          </a:solidFill>
                        </a:rPr>
                        <a:t>(1-</a:t>
                      </a:r>
                      <a:r>
                        <a:rPr lang="en-CA" sz="1800" i="1" baseline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CA" sz="1800" i="0" baseline="0" dirty="0" smtClean="0">
                          <a:solidFill>
                            <a:schemeClr val="bg1"/>
                          </a:solidFill>
                        </a:rPr>
                        <a:t>) + </a:t>
                      </a:r>
                      <a:r>
                        <a:rPr lang="en-CA" sz="1800" i="1" baseline="0" dirty="0" smtClean="0">
                          <a:solidFill>
                            <a:schemeClr val="bg1"/>
                          </a:solidFill>
                        </a:rPr>
                        <a:t>u</a:t>
                      </a:r>
                      <a:r>
                        <a:rPr lang="en-CA" sz="1800" i="0" baseline="0" dirty="0" smtClean="0">
                          <a:solidFill>
                            <a:schemeClr val="bg1"/>
                          </a:solidFill>
                        </a:rPr>
                        <a:t>(1-</a:t>
                      </a:r>
                      <a:r>
                        <a:rPr lang="en-CA" sz="1800" i="1" baseline="0" dirty="0" smtClean="0">
                          <a:solidFill>
                            <a:schemeClr val="bg1"/>
                          </a:solidFill>
                        </a:rPr>
                        <a:t>v)</a:t>
                      </a:r>
                      <a:r>
                        <a:rPr lang="en-CA" sz="1800" i="1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i="1" dirty="0" smtClean="0">
                          <a:solidFill>
                            <a:schemeClr val="bg1"/>
                          </a:solidFill>
                        </a:rPr>
                        <a:t>u</a:t>
                      </a:r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(1+</a:t>
                      </a:r>
                      <a:r>
                        <a:rPr lang="en-CA" sz="1800" i="1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r>
                        <a:rPr lang="en-CA" sz="18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CA" sz="1800" i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en-CA" sz="1800" i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 pairs)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i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CA" sz="1800" i="1" dirty="0" smtClean="0">
                          <a:solidFill>
                            <a:schemeClr val="bg1"/>
                          </a:solidFill>
                        </a:rPr>
                        <a:t>uv</a:t>
                      </a:r>
                      <a:r>
                        <a:rPr lang="en-CA" sz="1800" i="1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CA" sz="1800" i="0" baseline="0" dirty="0" smtClean="0">
                          <a:solidFill>
                            <a:schemeClr val="bg1"/>
                          </a:solidFill>
                        </a:rPr>
                        <a:t> + 2</a:t>
                      </a:r>
                      <a:r>
                        <a:rPr lang="en-CA" sz="1800" i="1" baseline="0" dirty="0" smtClean="0">
                          <a:solidFill>
                            <a:schemeClr val="bg1"/>
                          </a:solidFill>
                        </a:rPr>
                        <a:t>uv</a:t>
                      </a:r>
                      <a:r>
                        <a:rPr lang="en-CA" sz="1800" i="0" baseline="0" dirty="0" smtClean="0">
                          <a:solidFill>
                            <a:schemeClr val="bg1"/>
                          </a:solidFill>
                        </a:rPr>
                        <a:t>(1-</a:t>
                      </a:r>
                      <a:r>
                        <a:rPr lang="en-CA" sz="1800" i="1" baseline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CA" sz="1800" i="0" baseline="0" dirty="0" smtClean="0">
                          <a:solidFill>
                            <a:schemeClr val="bg1"/>
                          </a:solidFill>
                        </a:rPr>
                        <a:t>) + (1-</a:t>
                      </a:r>
                      <a:r>
                        <a:rPr lang="en-CA" sz="1800" i="1" baseline="0" dirty="0" smtClean="0">
                          <a:solidFill>
                            <a:schemeClr val="bg1"/>
                          </a:solidFill>
                        </a:rPr>
                        <a:t>u)v</a:t>
                      </a:r>
                      <a:endParaRPr lang="en-CA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i="1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CA" sz="1800" i="0" dirty="0" smtClean="0">
                          <a:solidFill>
                            <a:schemeClr val="bg1"/>
                          </a:solidFill>
                        </a:rPr>
                        <a:t>(1+</a:t>
                      </a:r>
                      <a:r>
                        <a:rPr lang="en-CA" sz="1800" i="1" dirty="0" smtClean="0">
                          <a:solidFill>
                            <a:schemeClr val="bg1"/>
                          </a:solidFill>
                        </a:rPr>
                        <a:t>u)</a:t>
                      </a:r>
                      <a:endParaRPr lang="en-CA" sz="18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(unpaired genes)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endParaRPr lang="en-CA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(1-</a:t>
                      </a:r>
                      <a:r>
                        <a:rPr lang="en-CA" sz="1800" i="1" dirty="0" smtClean="0">
                          <a:solidFill>
                            <a:schemeClr val="bg1"/>
                          </a:solidFill>
                        </a:rPr>
                        <a:t>u</a:t>
                      </a:r>
                      <a:r>
                        <a:rPr lang="en-CA" sz="1800" i="0" dirty="0" smtClean="0">
                          <a:solidFill>
                            <a:schemeClr val="bg1"/>
                          </a:solidFill>
                        </a:rPr>
                        <a:t>)(1-</a:t>
                      </a:r>
                      <a:r>
                        <a:rPr lang="en-CA" sz="1800" i="1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CA" sz="1800" i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1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14" y="1859206"/>
            <a:ext cx="5557173" cy="2979494"/>
          </a:xfrm>
        </p:spPr>
      </p:pic>
      <p:grpSp>
        <p:nvGrpSpPr>
          <p:cNvPr id="9" name="Group 24"/>
          <p:cNvGrpSpPr/>
          <p:nvPr/>
        </p:nvGrpSpPr>
        <p:grpSpPr>
          <a:xfrm>
            <a:off x="609601" y="1055075"/>
            <a:ext cx="7514491" cy="536087"/>
            <a:chOff x="187642" y="368660"/>
            <a:chExt cx="4384358" cy="9001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87642" y="818710"/>
              <a:ext cx="438435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368660"/>
              <a:ext cx="0" cy="9001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"/>
          <p:cNvGrpSpPr/>
          <p:nvPr/>
        </p:nvGrpSpPr>
        <p:grpSpPr>
          <a:xfrm>
            <a:off x="8291700" y="1257052"/>
            <a:ext cx="441992" cy="132131"/>
            <a:chOff x="7497325" y="2438890"/>
            <a:chExt cx="379090" cy="90010"/>
          </a:xfrm>
          <a:solidFill>
            <a:schemeClr val="bg1">
              <a:lumMod val="75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749732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3F459B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41132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778640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20615" y="579979"/>
            <a:ext cx="629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Two WGD</a:t>
            </a:r>
            <a:endParaRPr lang="en-CA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5963" y="953785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Two WGD</a:t>
            </a:r>
            <a:endParaRPr lang="en-CA" dirty="0">
              <a:solidFill>
                <a:schemeClr val="bg1">
                  <a:lumMod val="8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3387837"/>
                  </p:ext>
                </p:extLst>
              </p:nvPr>
            </p:nvGraphicFramePr>
            <p:xfrm>
              <a:off x="609601" y="1859206"/>
              <a:ext cx="3268814" cy="35213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444"/>
                    <a:gridCol w="211892"/>
                    <a:gridCol w="2351478"/>
                  </a:tblGrid>
                  <a:tr h="422275">
                    <a:tc gridSpan="3">
                      <a:txBody>
                        <a:bodyPr/>
                        <a:lstStyle/>
                        <a:p>
                          <a:r>
                            <a:rPr lang="en-CA" sz="1800" dirty="0" smtClean="0">
                              <a:solidFill>
                                <a:schemeClr val="bg1"/>
                              </a:solidFill>
                            </a:rPr>
                            <a:t>In Figure 1, let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l" defTabSz="75593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227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CA" sz="1800" i="1" dirty="0" smtClean="0">
                              <a:solidFill>
                                <a:schemeClr val="bg1"/>
                              </a:solidFill>
                            </a:rPr>
                            <a:t>P(A)</a:t>
                          </a:r>
                          <a:endParaRPr lang="en-CA" sz="1800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dirty="0" smtClean="0">
                              <a:solidFill>
                                <a:schemeClr val="bg1"/>
                              </a:solidFill>
                            </a:rPr>
                            <a:t>=</a:t>
                          </a:r>
                          <a:endParaRPr lang="en-CA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75593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b="0" dirty="0" smtClean="0">
                              <a:solidFill>
                                <a:schemeClr val="bg1"/>
                              </a:solidFill>
                            </a:rPr>
                            <a:t>Proportion</a:t>
                          </a:r>
                          <a:r>
                            <a:rPr lang="en-CA" sz="1800" b="0" baseline="0" dirty="0" smtClean="0">
                              <a:solidFill>
                                <a:schemeClr val="bg1"/>
                              </a:solidFill>
                            </a:rPr>
                            <a:t> of </a:t>
                          </a:r>
                          <a:r>
                            <a:rPr lang="en-CA" sz="1800" i="1" dirty="0" smtClean="0">
                              <a:solidFill>
                                <a:schemeClr val="bg1"/>
                              </a:solidFill>
                            </a:rPr>
                            <a:t>t</a:t>
                          </a:r>
                          <a:r>
                            <a:rPr lang="en-CA" sz="1800" i="1" baseline="-25000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r>
                            <a:rPr lang="en-CA" sz="1800" i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CA" sz="1800" i="0" baseline="0" dirty="0" smtClean="0">
                              <a:solidFill>
                                <a:schemeClr val="bg1"/>
                              </a:solidFill>
                            </a:rPr>
                            <a:t>pairs</a:t>
                          </a:r>
                          <a:endParaRPr lang="en-CA" sz="1800" b="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2275">
                    <a:tc>
                      <a:txBody>
                        <a:bodyPr/>
                        <a:lstStyle/>
                        <a:p>
                          <a:pPr algn="r"/>
                          <a:endParaRPr lang="en-CA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dirty="0" smtClean="0">
                              <a:solidFill>
                                <a:schemeClr val="bg1"/>
                              </a:solidFill>
                            </a:rPr>
                            <a:t>=</a:t>
                          </a:r>
                          <a:endParaRPr lang="en-CA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bg-BG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en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𝐴</m:t>
                                    </m:r>
                                    <m:r>
                                      <a:rPr lang="en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lang="en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𝐵</m:t>
                                    </m:r>
                                    <m:r>
                                      <a:rPr lang="en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lang="en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227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CA" sz="1800" i="1" dirty="0" smtClean="0">
                              <a:solidFill>
                                <a:schemeClr val="bg1"/>
                              </a:solidFill>
                            </a:rPr>
                            <a:t>P(B)</a:t>
                          </a:r>
                          <a:endParaRPr lang="en-CA" sz="1800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dirty="0" smtClean="0">
                              <a:solidFill>
                                <a:schemeClr val="bg1"/>
                              </a:solidFill>
                            </a:rPr>
                            <a:t>=</a:t>
                          </a:r>
                          <a:endParaRPr lang="en-CA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75593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b="0" dirty="0" smtClean="0">
                              <a:solidFill>
                                <a:schemeClr val="bg1"/>
                              </a:solidFill>
                            </a:rPr>
                            <a:t>Proportion</a:t>
                          </a:r>
                          <a:r>
                            <a:rPr lang="en-CA" sz="1800" b="0" baseline="0" dirty="0" smtClean="0">
                              <a:solidFill>
                                <a:schemeClr val="bg1"/>
                              </a:solidFill>
                            </a:rPr>
                            <a:t> of </a:t>
                          </a:r>
                          <a:r>
                            <a:rPr lang="en-CA" sz="1800" i="1" dirty="0" smtClean="0">
                              <a:solidFill>
                                <a:schemeClr val="bg1"/>
                              </a:solidFill>
                            </a:rPr>
                            <a:t>t</a:t>
                          </a:r>
                          <a:r>
                            <a:rPr lang="en-CA" sz="1800" i="1" baseline="-25000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r>
                            <a:rPr lang="en-CA" sz="1800" i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CA" sz="1800" i="0" baseline="0" dirty="0" smtClean="0">
                              <a:solidFill>
                                <a:schemeClr val="bg1"/>
                              </a:solidFill>
                            </a:rPr>
                            <a:t>pairs</a:t>
                          </a:r>
                          <a:endParaRPr lang="en-CA" sz="1800" b="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2275">
                    <a:tc>
                      <a:txBody>
                        <a:bodyPr/>
                        <a:lstStyle/>
                        <a:p>
                          <a:pPr algn="r"/>
                          <a:endParaRPr lang="en-CA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dirty="0" smtClean="0">
                              <a:solidFill>
                                <a:schemeClr val="bg1"/>
                              </a:solidFill>
                            </a:rPr>
                            <a:t>=</a:t>
                          </a:r>
                          <a:endParaRPr lang="en-CA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75593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bg-BG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𝐵</m:t>
                                    </m:r>
                                  </m:num>
                                  <m:den>
                                    <m:r>
                                      <a:rPr lang="en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𝐴</m:t>
                                    </m:r>
                                    <m:r>
                                      <a:rPr lang="en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lang="en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𝐵</m:t>
                                    </m:r>
                                    <m:r>
                                      <a:rPr lang="en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lang="en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 sz="18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227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CA" sz="1800" i="1" dirty="0" smtClean="0">
                              <a:solidFill>
                                <a:schemeClr val="bg1"/>
                              </a:solidFill>
                            </a:rPr>
                            <a:t>P</a:t>
                          </a:r>
                          <a:r>
                            <a:rPr lang="pt-BR" sz="1800" i="1" dirty="0" smtClean="0">
                              <a:solidFill>
                                <a:schemeClr val="bg1"/>
                              </a:solidFill>
                            </a:rPr>
                            <a:t>(C)</a:t>
                          </a:r>
                          <a:endParaRPr lang="en-CA" sz="1800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dirty="0" smtClean="0">
                              <a:solidFill>
                                <a:schemeClr val="bg1"/>
                              </a:solidFill>
                            </a:rPr>
                            <a:t>=</a:t>
                          </a:r>
                          <a:endParaRPr lang="en-CA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75593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b="0" dirty="0" smtClean="0">
                              <a:solidFill>
                                <a:schemeClr val="bg1"/>
                              </a:solidFill>
                            </a:rPr>
                            <a:t>Proportion</a:t>
                          </a:r>
                          <a:r>
                            <a:rPr lang="en-CA" sz="1800" b="0" baseline="0" dirty="0" smtClean="0">
                              <a:solidFill>
                                <a:schemeClr val="bg1"/>
                              </a:solidFill>
                            </a:rPr>
                            <a:t> of </a:t>
                          </a:r>
                          <a:r>
                            <a:rPr lang="en-CA" sz="1800" b="0" i="0" baseline="0" dirty="0" smtClean="0">
                              <a:solidFill>
                                <a:schemeClr val="bg1"/>
                              </a:solidFill>
                            </a:rPr>
                            <a:t>unpaired</a:t>
                          </a:r>
                          <a:endParaRPr lang="en-CA" sz="1800" b="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2275">
                    <a:tc>
                      <a:txBody>
                        <a:bodyPr/>
                        <a:lstStyle/>
                        <a:p>
                          <a:pPr algn="r"/>
                          <a:endParaRPr lang="en-CA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dirty="0" smtClean="0">
                              <a:solidFill>
                                <a:schemeClr val="bg1"/>
                              </a:solidFill>
                            </a:rPr>
                            <a:t>=</a:t>
                          </a:r>
                          <a:endParaRPr lang="en-CA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75593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bg-BG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𝐶</m:t>
                                    </m:r>
                                  </m:num>
                                  <m:den>
                                    <m:r>
                                      <a:rPr lang="en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𝐴</m:t>
                                    </m:r>
                                    <m:r>
                                      <a:rPr lang="en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lang="en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𝐵</m:t>
                                    </m:r>
                                    <m:r>
                                      <a:rPr lang="en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lang="en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A" sz="18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3387837"/>
                  </p:ext>
                </p:extLst>
              </p:nvPr>
            </p:nvGraphicFramePr>
            <p:xfrm>
              <a:off x="609601" y="1859206"/>
              <a:ext cx="3268814" cy="35213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444"/>
                    <a:gridCol w="211892"/>
                    <a:gridCol w="2351478"/>
                  </a:tblGrid>
                  <a:tr h="422275">
                    <a:tc gridSpan="3">
                      <a:txBody>
                        <a:bodyPr/>
                        <a:lstStyle/>
                        <a:p>
                          <a:r>
                            <a:rPr lang="en-CA" sz="1800" dirty="0" smtClean="0">
                              <a:solidFill>
                                <a:schemeClr val="bg1"/>
                              </a:solidFill>
                            </a:rPr>
                            <a:t>In Figure 1, let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CA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l" defTabSz="75593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227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CA" sz="1800" i="1" dirty="0" smtClean="0">
                              <a:solidFill>
                                <a:schemeClr val="bg1"/>
                              </a:solidFill>
                            </a:rPr>
                            <a:t>P(A)</a:t>
                          </a:r>
                          <a:endParaRPr lang="en-CA" sz="1800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dirty="0" smtClean="0">
                              <a:solidFill>
                                <a:schemeClr val="bg1"/>
                              </a:solidFill>
                            </a:rPr>
                            <a:t>=</a:t>
                          </a:r>
                          <a:endParaRPr lang="en-CA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75593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b="0" dirty="0" smtClean="0">
                              <a:solidFill>
                                <a:schemeClr val="bg1"/>
                              </a:solidFill>
                            </a:rPr>
                            <a:t>Proportion</a:t>
                          </a:r>
                          <a:r>
                            <a:rPr lang="en-CA" sz="1800" b="0" baseline="0" dirty="0" smtClean="0">
                              <a:solidFill>
                                <a:schemeClr val="bg1"/>
                              </a:solidFill>
                            </a:rPr>
                            <a:t> of </a:t>
                          </a:r>
                          <a:r>
                            <a:rPr lang="en-CA" sz="1800" i="1" dirty="0" smtClean="0">
                              <a:solidFill>
                                <a:schemeClr val="bg1"/>
                              </a:solidFill>
                            </a:rPr>
                            <a:t>t</a:t>
                          </a:r>
                          <a:r>
                            <a:rPr lang="en-CA" sz="1800" i="1" baseline="-25000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r>
                            <a:rPr lang="en-CA" sz="1800" i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CA" sz="1800" i="0" baseline="0" dirty="0" smtClean="0">
                              <a:solidFill>
                                <a:schemeClr val="bg1"/>
                              </a:solidFill>
                            </a:rPr>
                            <a:t>pairs</a:t>
                          </a:r>
                          <a:endParaRPr lang="en-CA" sz="1800" b="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611378">
                    <a:tc>
                      <a:txBody>
                        <a:bodyPr/>
                        <a:lstStyle/>
                        <a:p>
                          <a:pPr algn="r"/>
                          <a:endParaRPr lang="en-CA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dirty="0" smtClean="0">
                              <a:solidFill>
                                <a:schemeClr val="bg1"/>
                              </a:solidFill>
                            </a:rPr>
                            <a:t>=</a:t>
                          </a:r>
                          <a:endParaRPr lang="en-CA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9119" t="-144000" b="-340000"/>
                          </a:stretch>
                        </a:blipFill>
                      </a:tcPr>
                    </a:tc>
                  </a:tr>
                  <a:tr h="42227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CA" sz="1800" i="1" dirty="0" smtClean="0">
                              <a:solidFill>
                                <a:schemeClr val="bg1"/>
                              </a:solidFill>
                            </a:rPr>
                            <a:t>P(B)</a:t>
                          </a:r>
                          <a:endParaRPr lang="en-CA" sz="1800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dirty="0" smtClean="0">
                              <a:solidFill>
                                <a:schemeClr val="bg1"/>
                              </a:solidFill>
                            </a:rPr>
                            <a:t>=</a:t>
                          </a:r>
                          <a:endParaRPr lang="en-CA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75593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b="0" dirty="0" smtClean="0">
                              <a:solidFill>
                                <a:schemeClr val="bg1"/>
                              </a:solidFill>
                            </a:rPr>
                            <a:t>Proportion</a:t>
                          </a:r>
                          <a:r>
                            <a:rPr lang="en-CA" sz="1800" b="0" baseline="0" dirty="0" smtClean="0">
                              <a:solidFill>
                                <a:schemeClr val="bg1"/>
                              </a:solidFill>
                            </a:rPr>
                            <a:t> of </a:t>
                          </a:r>
                          <a:r>
                            <a:rPr lang="en-CA" sz="1800" i="1" dirty="0" smtClean="0">
                              <a:solidFill>
                                <a:schemeClr val="bg1"/>
                              </a:solidFill>
                            </a:rPr>
                            <a:t>t</a:t>
                          </a:r>
                          <a:r>
                            <a:rPr lang="en-CA" sz="1800" i="1" baseline="-25000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r>
                            <a:rPr lang="en-CA" sz="1800" i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CA" sz="1800" i="0" baseline="0" dirty="0" smtClean="0">
                              <a:solidFill>
                                <a:schemeClr val="bg1"/>
                              </a:solidFill>
                            </a:rPr>
                            <a:t>pairs</a:t>
                          </a:r>
                          <a:endParaRPr lang="en-CA" sz="1800" b="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609537">
                    <a:tc>
                      <a:txBody>
                        <a:bodyPr/>
                        <a:lstStyle/>
                        <a:p>
                          <a:pPr algn="r"/>
                          <a:endParaRPr lang="en-CA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dirty="0" smtClean="0">
                              <a:solidFill>
                                <a:schemeClr val="bg1"/>
                              </a:solidFill>
                            </a:rPr>
                            <a:t>=</a:t>
                          </a:r>
                          <a:endParaRPr lang="en-CA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9119" t="-314000" b="-170000"/>
                          </a:stretch>
                        </a:blipFill>
                      </a:tcPr>
                    </a:tc>
                  </a:tr>
                  <a:tr h="42227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CA" sz="1800" i="1" dirty="0" smtClean="0">
                              <a:solidFill>
                                <a:schemeClr val="bg1"/>
                              </a:solidFill>
                            </a:rPr>
                            <a:t>P</a:t>
                          </a:r>
                          <a:r>
                            <a:rPr lang="pt-BR" sz="1800" i="1" dirty="0" smtClean="0">
                              <a:solidFill>
                                <a:schemeClr val="bg1"/>
                              </a:solidFill>
                            </a:rPr>
                            <a:t>(C)</a:t>
                          </a:r>
                          <a:endParaRPr lang="en-CA" sz="1800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dirty="0" smtClean="0">
                              <a:solidFill>
                                <a:schemeClr val="bg1"/>
                              </a:solidFill>
                            </a:rPr>
                            <a:t>=</a:t>
                          </a:r>
                          <a:endParaRPr lang="en-CA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75593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800" b="0" dirty="0" smtClean="0">
                              <a:solidFill>
                                <a:schemeClr val="bg1"/>
                              </a:solidFill>
                            </a:rPr>
                            <a:t>Proportion</a:t>
                          </a:r>
                          <a:r>
                            <a:rPr lang="en-CA" sz="1800" b="0" baseline="0" dirty="0" smtClean="0">
                              <a:solidFill>
                                <a:schemeClr val="bg1"/>
                              </a:solidFill>
                            </a:rPr>
                            <a:t> of </a:t>
                          </a:r>
                          <a:r>
                            <a:rPr lang="en-CA" sz="1800" b="0" i="0" baseline="0" dirty="0" smtClean="0">
                              <a:solidFill>
                                <a:schemeClr val="bg1"/>
                              </a:solidFill>
                            </a:rPr>
                            <a:t>unpaired</a:t>
                          </a:r>
                          <a:endParaRPr lang="en-CA" sz="1800" b="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611378">
                    <a:tc>
                      <a:txBody>
                        <a:bodyPr/>
                        <a:lstStyle/>
                        <a:p>
                          <a:pPr algn="r"/>
                          <a:endParaRPr lang="en-CA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800" dirty="0" smtClean="0">
                              <a:solidFill>
                                <a:schemeClr val="bg1"/>
                              </a:solidFill>
                            </a:rPr>
                            <a:t>=</a:t>
                          </a:r>
                          <a:endParaRPr lang="en-CA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9119" t="-4782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697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4"/>
          <p:cNvGrpSpPr/>
          <p:nvPr/>
        </p:nvGrpSpPr>
        <p:grpSpPr>
          <a:xfrm>
            <a:off x="609601" y="1055075"/>
            <a:ext cx="7514491" cy="536087"/>
            <a:chOff x="187642" y="368660"/>
            <a:chExt cx="4384358" cy="9001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87642" y="818710"/>
              <a:ext cx="438435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368660"/>
              <a:ext cx="0" cy="9001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"/>
          <p:cNvGrpSpPr/>
          <p:nvPr/>
        </p:nvGrpSpPr>
        <p:grpSpPr>
          <a:xfrm>
            <a:off x="8291700" y="1257052"/>
            <a:ext cx="441992" cy="132131"/>
            <a:chOff x="7497325" y="2438890"/>
            <a:chExt cx="379090" cy="90010"/>
          </a:xfrm>
          <a:solidFill>
            <a:schemeClr val="bg1">
              <a:lumMod val="75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749732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3F459B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41132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778640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20615" y="579979"/>
            <a:ext cx="629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Two WGD</a:t>
            </a:r>
            <a:endParaRPr lang="en-CA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5963" y="953785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Two WGD</a:t>
            </a:r>
            <a:endParaRPr lang="en-CA" dirty="0">
              <a:solidFill>
                <a:schemeClr val="bg1">
                  <a:lumMod val="8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0900" y="1879600"/>
                <a:ext cx="8902700" cy="457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>
                    <a:solidFill>
                      <a:schemeClr val="bg1"/>
                    </a:solidFill>
                  </a:rPr>
                  <a:t>Let </a:t>
                </a:r>
                <a:r>
                  <a:rPr lang="en-CA" b="1" dirty="0" smtClean="0">
                    <a:solidFill>
                      <a:schemeClr val="bg1"/>
                    </a:solidFill>
                  </a:rPr>
                  <a:t>N</a:t>
                </a:r>
                <a:r>
                  <a:rPr lang="en-CA" i="1" baseline="-25000" dirty="0" smtClean="0">
                    <a:solidFill>
                      <a:schemeClr val="bg1"/>
                    </a:solidFill>
                  </a:rPr>
                  <a:t>p</a:t>
                </a:r>
                <a:r>
                  <a:rPr lang="en-CA" dirty="0" smtClean="0">
                    <a:solidFill>
                      <a:schemeClr val="bg1"/>
                    </a:solidFill>
                  </a:rPr>
                  <a:t>(s) = the density at point </a:t>
                </a:r>
                <a:r>
                  <a:rPr lang="en-CA" i="1" dirty="0" smtClean="0">
                    <a:solidFill>
                      <a:schemeClr val="bg1"/>
                    </a:solidFill>
                  </a:rPr>
                  <a:t>s</a:t>
                </a:r>
                <a:r>
                  <a:rPr lang="en-CA" dirty="0" smtClean="0">
                    <a:solidFill>
                      <a:schemeClr val="bg1"/>
                    </a:solidFill>
                  </a:rPr>
                  <a:t> of a normal distribution with mean </a:t>
                </a:r>
                <a:r>
                  <a:rPr lang="en-CA" i="1" dirty="0" smtClean="0">
                    <a:solidFill>
                      <a:schemeClr val="bg1"/>
                    </a:solidFill>
                  </a:rPr>
                  <a:t>p</a:t>
                </a:r>
                <a:r>
                  <a:rPr lang="en-CA" dirty="0" smtClean="0">
                    <a:solidFill>
                      <a:schemeClr val="bg1"/>
                    </a:solidFill>
                  </a:rPr>
                  <a:t> and variance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𝑝</m:t>
                        </m:r>
                        <m:r>
                          <a:rPr lang="en-CA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(1−</m:t>
                        </m:r>
                        <m:r>
                          <a:rPr lang="en-CA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𝑝</m:t>
                        </m:r>
                        <m:r>
                          <a:rPr lang="en-CA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CA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𝐺</m:t>
                        </m:r>
                      </m:den>
                    </m:f>
                  </m:oMath>
                </a14:m>
                <a:endParaRPr lang="en-CA" dirty="0" smtClean="0">
                  <a:solidFill>
                    <a:schemeClr val="bg1"/>
                  </a:solidFill>
                </a:endParaRPr>
              </a:p>
              <a:p>
                <a:endParaRPr lang="en-CA" dirty="0">
                  <a:solidFill>
                    <a:schemeClr val="bg1"/>
                  </a:solidFill>
                </a:endParaRPr>
              </a:p>
              <a:p>
                <a:r>
                  <a:rPr lang="en-CA" dirty="0" smtClean="0">
                    <a:solidFill>
                      <a:schemeClr val="bg1"/>
                    </a:solidFill>
                  </a:rPr>
                  <a:t>Probability that a gene pair will have similarity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𝑠</m:t>
                    </m:r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0,1</m:t>
                        </m:r>
                      </m:e>
                    </m:d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: </m:t>
                    </m:r>
                  </m:oMath>
                </a14:m>
                <a:endParaRPr lang="en-CA" b="0" i="1" dirty="0" smtClean="0">
                  <a:solidFill>
                    <a:schemeClr val="bg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𝑄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</m:d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CA" b="1" i="0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CA" b="0" i="1" baseline="-25000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CA" b="0" i="1" baseline="-25000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1(</m:t>
                      </m:r>
                      <m:r>
                        <m:rPr>
                          <m:nor/>
                        </m:rP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CA" b="0" i="0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CA" b="1" dirty="0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CA" i="1" baseline="-25000" dirty="0">
                          <a:solidFill>
                            <a:schemeClr val="bg1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CA" b="0" i="0" baseline="-25000" dirty="0" smtClean="0">
                          <a:solidFill>
                            <a:schemeClr val="bg1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CA" dirty="0">
                          <a:solidFill>
                            <a:schemeClr val="bg1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CA" i="1" dirty="0">
                          <a:solidFill>
                            <a:schemeClr val="bg1"/>
                          </a:solidFill>
                        </a:rPr>
                        <m:t>s</m:t>
                      </m:r>
                      <m:r>
                        <m:rPr>
                          <m:nor/>
                        </m:rPr>
                        <a:rPr lang="en-CA" dirty="0">
                          <a:solidFill>
                            <a:schemeClr val="bg1"/>
                          </a:solidFill>
                        </a:rPr>
                        <m:t>)</m:t>
                      </m:r>
                    </m:oMath>
                  </m:oMathPara>
                </a14:m>
                <a:endParaRPr lang="en-CA" dirty="0" smtClean="0">
                  <a:solidFill>
                    <a:schemeClr val="bg1"/>
                  </a:solidFill>
                </a:endParaRPr>
              </a:p>
              <a:p>
                <a:r>
                  <a:rPr lang="en-CA" dirty="0" smtClean="0">
                    <a:solidFill>
                      <a:schemeClr val="bg1"/>
                    </a:solidFill>
                  </a:rPr>
                  <a:t>Probability of an unpaired gene is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𝑄</m:t>
                      </m:r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∗ =</m:t>
                      </m:r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𝑃</m:t>
                      </m:r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𝐶</m:t>
                      </m:r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CA" dirty="0" smtClean="0">
                  <a:solidFill>
                    <a:schemeClr val="bg1"/>
                  </a:solidFill>
                </a:endParaRPr>
              </a:p>
              <a:p>
                <a:r>
                  <a:rPr lang="en-CA" dirty="0" smtClean="0">
                    <a:solidFill>
                      <a:schemeClr val="bg1"/>
                    </a:solidFill>
                  </a:rPr>
                  <a:t>The likelihood of a dataset with gene pairs at s</a:t>
                </a:r>
                <a:r>
                  <a:rPr lang="en-CA" baseline="-250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CA" dirty="0" smtClean="0">
                    <a:solidFill>
                      <a:schemeClr val="bg1"/>
                    </a:solidFill>
                  </a:rPr>
                  <a:t>,</a:t>
                </a:r>
                <a:r>
                  <a:rPr lang="is-IS" dirty="0" smtClean="0">
                    <a:solidFill>
                      <a:schemeClr val="bg1"/>
                    </a:solidFill>
                  </a:rPr>
                  <a:t>…,s</a:t>
                </a:r>
                <a:r>
                  <a:rPr lang="is-IS" baseline="-25000" dirty="0" smtClean="0">
                    <a:solidFill>
                      <a:schemeClr val="bg1"/>
                    </a:solidFill>
                  </a:rPr>
                  <a:t>l</a:t>
                </a:r>
                <a:r>
                  <a:rPr lang="is-IS" dirty="0" smtClean="0">
                    <a:solidFill>
                      <a:schemeClr val="bg1"/>
                    </a:solidFill>
                  </a:rPr>
                  <a:t> and </a:t>
                </a:r>
                <a:r>
                  <a:rPr lang="is-IS" i="1" dirty="0" smtClean="0">
                    <a:solidFill>
                      <a:schemeClr val="bg1"/>
                    </a:solidFill>
                  </a:rPr>
                  <a:t>k</a:t>
                </a:r>
                <a:r>
                  <a:rPr lang="is-IS" dirty="0" smtClean="0">
                    <a:solidFill>
                      <a:schemeClr val="bg1"/>
                    </a:solidFill>
                  </a:rPr>
                  <a:t> unpaired genes is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s-IS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ℒ</m:t>
                      </m:r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is-I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𝑙</m:t>
                          </m:r>
                        </m:sup>
                        <m:e>
                          <m: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CA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CA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CA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∗</m:t>
                              </m:r>
                              <m:r>
                                <a:rPr lang="en-CA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CA" b="0" i="1" dirty="0" smtClean="0">
                  <a:solidFill>
                    <a:schemeClr val="bg1"/>
                  </a:solidFill>
                  <a:ea typeface="Cambria Math" charset="0"/>
                  <a:cs typeface="Cambria Math" charset="0"/>
                </a:endParaRPr>
              </a:p>
              <a:p>
                <a:r>
                  <a:rPr lang="en-CA" dirty="0" smtClean="0">
                    <a:solidFill>
                      <a:schemeClr val="bg1"/>
                    </a:solidFill>
                    <a:ea typeface="Cambria Math" charset="0"/>
                    <a:cs typeface="Cambria Math" charset="0"/>
                  </a:rPr>
                  <a:t>The log likelihood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𝐿</m:t>
                    </m:r>
                  </m:oMath>
                </a14:m>
                <a:r>
                  <a:rPr lang="en-CA" b="0" dirty="0" smtClean="0">
                    <a:solidFill>
                      <a:schemeClr val="bg1"/>
                    </a:solidFill>
                    <a:ea typeface="Cambria Math" charset="0"/>
                    <a:cs typeface="Cambria Math" charset="0"/>
                  </a:rPr>
                  <a:t> = log</a:t>
                </a:r>
                <a:r>
                  <a:rPr lang="is-IS" dirty="0">
                    <a:solidFill>
                      <a:schemeClr val="bg1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s-IS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ℒ</m:t>
                    </m:r>
                  </m:oMath>
                </a14:m>
                <a:r>
                  <a:rPr lang="en-CA" b="0" dirty="0" smtClean="0">
                    <a:solidFill>
                      <a:schemeClr val="bg1"/>
                    </a:solidFill>
                    <a:ea typeface="Cambria Math" charset="0"/>
                    <a:cs typeface="Cambria Math" charset="0"/>
                  </a:rPr>
                  <a:t> is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𝐿</m:t>
                      </m:r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CA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CA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CA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𝑙</m:t>
                          </m:r>
                        </m:sup>
                        <m:e>
                          <m:r>
                            <a:rPr lang="en-CA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𝑙𝑜𝑔𝑄</m:t>
                          </m:r>
                          <m:d>
                            <m:dPr>
                              <m:ctrlPr>
                                <a:rPr lang="en-CA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CA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CA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CA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</m:t>
                      </m:r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CA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𝑙𝑜𝑔</m:t>
                      </m:r>
                      <m:sSup>
                        <m:sSupPr>
                          <m:ctrlPr>
                            <a:rPr lang="en-CA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𝑄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CA" i="1" dirty="0" smtClean="0">
                  <a:solidFill>
                    <a:schemeClr val="bg1"/>
                  </a:solidFill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CA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CA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CA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𝑙</m:t>
                          </m:r>
                        </m:sup>
                        <m:e>
                          <m: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[</m:t>
                          </m:r>
                          <m:func>
                            <m:funcPr>
                              <m:ctrlPr>
                                <a:rPr lang="en-CA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i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CA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d>
                                <m:dPr>
                                  <m:begChr m:val=""/>
                                  <m:ctrlPr>
                                    <a:rPr lang="en-CA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CA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CA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𝑝</m:t>
                                      </m:r>
                                      <m:r>
                                        <a:rPr lang="en-CA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CA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CA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CA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CA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CA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CA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𝑝</m:t>
                                      </m:r>
                                      <m:r>
                                        <a:rPr lang="en-CA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CA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CA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CA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]</m:t>
                              </m:r>
                            </m:e>
                          </m:func>
                        </m:e>
                      </m:nary>
                      <m:r>
                        <a:rPr lang="en-CA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CA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</m:t>
                      </m:r>
                      <m:r>
                        <a:rPr lang="en-CA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CA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𝑙𝑜𝑔</m:t>
                      </m:r>
                      <m:sSup>
                        <m:sSupPr>
                          <m:ctrlPr>
                            <a:rPr lang="en-CA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𝑄</m:t>
                          </m:r>
                        </m:e>
                        <m:sup>
                          <m:r>
                            <a:rPr lang="en-CA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CA" i="1" dirty="0">
                  <a:solidFill>
                    <a:schemeClr val="bg1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00" y="1879600"/>
                <a:ext cx="8902700" cy="4578882"/>
              </a:xfrm>
              <a:prstGeom prst="rect">
                <a:avLst/>
              </a:prstGeom>
              <a:blipFill rotWithShape="0"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55" y="1832972"/>
            <a:ext cx="4379964" cy="4351337"/>
          </a:xfrm>
        </p:spPr>
      </p:pic>
      <p:grpSp>
        <p:nvGrpSpPr>
          <p:cNvPr id="9" name="Group 24"/>
          <p:cNvGrpSpPr/>
          <p:nvPr/>
        </p:nvGrpSpPr>
        <p:grpSpPr>
          <a:xfrm flipH="1">
            <a:off x="3270737" y="1028841"/>
            <a:ext cx="6808300" cy="536087"/>
            <a:chOff x="187642" y="368660"/>
            <a:chExt cx="4384358" cy="9001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87642" y="818710"/>
              <a:ext cx="438435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368660"/>
              <a:ext cx="0" cy="9001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"/>
          <p:cNvGrpSpPr/>
          <p:nvPr/>
        </p:nvGrpSpPr>
        <p:grpSpPr>
          <a:xfrm>
            <a:off x="2547557" y="1230817"/>
            <a:ext cx="441992" cy="132131"/>
            <a:chOff x="7497325" y="2438890"/>
            <a:chExt cx="379090" cy="90010"/>
          </a:xfrm>
          <a:solidFill>
            <a:schemeClr val="bg1">
              <a:lumMod val="75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749732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3F459B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41132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778640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38406" y="659339"/>
            <a:ext cx="629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Three WGD </a:t>
            </a:r>
            <a:endParaRPr lang="en-CA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36627" y="1286627"/>
            <a:ext cx="145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Three WGD</a:t>
            </a:r>
            <a:endParaRPr lang="en-CA" dirty="0">
              <a:solidFill>
                <a:schemeClr val="bg1">
                  <a:lumMod val="8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36" y="1848575"/>
            <a:ext cx="3000788" cy="1970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36" y="4127463"/>
            <a:ext cx="3000788" cy="2056846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1139235" y="1897911"/>
            <a:ext cx="1141450" cy="707065"/>
          </a:xfrm>
          <a:prstGeom prst="frame">
            <a:avLst>
              <a:gd name="adj1" fmla="val 26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1139235" y="2604976"/>
            <a:ext cx="1141450" cy="707065"/>
          </a:xfrm>
          <a:prstGeom prst="frame">
            <a:avLst>
              <a:gd name="adj1" fmla="val 266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6064836" y="1827859"/>
            <a:ext cx="3000788" cy="1991082"/>
          </a:xfrm>
          <a:prstGeom prst="frame">
            <a:avLst>
              <a:gd name="adj1" fmla="val 26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6064836" y="4127463"/>
            <a:ext cx="3000788" cy="2056846"/>
          </a:xfrm>
          <a:prstGeom prst="frame">
            <a:avLst>
              <a:gd name="adj1" fmla="val 266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19737" y="2041195"/>
            <a:ext cx="545557" cy="422473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7219737" y="2424331"/>
            <a:ext cx="545557" cy="422473"/>
          </a:xfrm>
          <a:prstGeom prst="rect">
            <a:avLst/>
          </a:prstGeom>
          <a:solidFill>
            <a:schemeClr val="accent6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7219736" y="2848866"/>
            <a:ext cx="545557" cy="422473"/>
          </a:xfrm>
          <a:prstGeom prst="rect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7245877" y="3261432"/>
            <a:ext cx="545557" cy="422473"/>
          </a:xfrm>
          <a:prstGeom prst="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U-Turn Arrow 23"/>
          <p:cNvSpPr/>
          <p:nvPr/>
        </p:nvSpPr>
        <p:spPr>
          <a:xfrm rot="5400000">
            <a:off x="7756056" y="2108120"/>
            <a:ext cx="457561" cy="430622"/>
          </a:xfrm>
          <a:prstGeom prst="uturnArrow">
            <a:avLst>
              <a:gd name="adj1" fmla="val 6482"/>
              <a:gd name="adj2" fmla="val 14641"/>
              <a:gd name="adj3" fmla="val 16667"/>
              <a:gd name="adj4" fmla="val 74952"/>
              <a:gd name="adj5" fmla="val 10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5" name="U-Turn Arrow 24"/>
          <p:cNvSpPr/>
          <p:nvPr/>
        </p:nvSpPr>
        <p:spPr>
          <a:xfrm rot="5400000">
            <a:off x="7625617" y="2244364"/>
            <a:ext cx="709974" cy="430622"/>
          </a:xfrm>
          <a:prstGeom prst="uturnArrow">
            <a:avLst>
              <a:gd name="adj1" fmla="val 6482"/>
              <a:gd name="adj2" fmla="val 14641"/>
              <a:gd name="adj3" fmla="val 16667"/>
              <a:gd name="adj4" fmla="val 74952"/>
              <a:gd name="adj5" fmla="val 9629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U-Turn Arrow 25"/>
          <p:cNvSpPr/>
          <p:nvPr/>
        </p:nvSpPr>
        <p:spPr>
          <a:xfrm rot="5400000">
            <a:off x="7911015" y="2241172"/>
            <a:ext cx="191459" cy="430622"/>
          </a:xfrm>
          <a:prstGeom prst="uturnArrow">
            <a:avLst>
              <a:gd name="adj1" fmla="val 6482"/>
              <a:gd name="adj2" fmla="val 14641"/>
              <a:gd name="adj3" fmla="val 16667"/>
              <a:gd name="adj4" fmla="val 74952"/>
              <a:gd name="adj5" fmla="val 10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7" name="U-Turn Arrow 26"/>
          <p:cNvSpPr/>
          <p:nvPr/>
        </p:nvSpPr>
        <p:spPr>
          <a:xfrm rot="5400000">
            <a:off x="7765237" y="2373031"/>
            <a:ext cx="452641" cy="430622"/>
          </a:xfrm>
          <a:prstGeom prst="uturnArrow">
            <a:avLst>
              <a:gd name="adj1" fmla="val 6482"/>
              <a:gd name="adj2" fmla="val 14641"/>
              <a:gd name="adj3" fmla="val 16667"/>
              <a:gd name="adj4" fmla="val 74952"/>
              <a:gd name="adj5" fmla="val 9629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8" name="U-Turn Arrow 27"/>
          <p:cNvSpPr/>
          <p:nvPr/>
        </p:nvSpPr>
        <p:spPr>
          <a:xfrm rot="5400000">
            <a:off x="7567552" y="2323089"/>
            <a:ext cx="863199" cy="430622"/>
          </a:xfrm>
          <a:prstGeom prst="uturnArrow">
            <a:avLst>
              <a:gd name="adj1" fmla="val 6482"/>
              <a:gd name="adj2" fmla="val 14641"/>
              <a:gd name="adj3" fmla="val 16667"/>
              <a:gd name="adj4" fmla="val 74952"/>
              <a:gd name="adj5" fmla="val 10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9" name="U-Turn Arrow 28"/>
          <p:cNvSpPr/>
          <p:nvPr/>
        </p:nvSpPr>
        <p:spPr>
          <a:xfrm rot="5400000">
            <a:off x="7432793" y="2448167"/>
            <a:ext cx="1124251" cy="430622"/>
          </a:xfrm>
          <a:prstGeom prst="uturnArrow">
            <a:avLst>
              <a:gd name="adj1" fmla="val 6482"/>
              <a:gd name="adj2" fmla="val 14641"/>
              <a:gd name="adj3" fmla="val 16667"/>
              <a:gd name="adj4" fmla="val 74952"/>
              <a:gd name="adj5" fmla="val 9629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0" name="U-Turn Arrow 29"/>
          <p:cNvSpPr/>
          <p:nvPr/>
        </p:nvSpPr>
        <p:spPr>
          <a:xfrm rot="5400000">
            <a:off x="7372425" y="2520898"/>
            <a:ext cx="1268637" cy="430622"/>
          </a:xfrm>
          <a:prstGeom prst="uturnArrow">
            <a:avLst>
              <a:gd name="adj1" fmla="val 6482"/>
              <a:gd name="adj2" fmla="val 14641"/>
              <a:gd name="adj3" fmla="val 16667"/>
              <a:gd name="adj4" fmla="val 74952"/>
              <a:gd name="adj5" fmla="val 10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1" name="U-Turn Arrow 30"/>
          <p:cNvSpPr/>
          <p:nvPr/>
        </p:nvSpPr>
        <p:spPr>
          <a:xfrm rot="5400000">
            <a:off x="7230429" y="2642564"/>
            <a:ext cx="1513049" cy="430622"/>
          </a:xfrm>
          <a:prstGeom prst="uturnArrow">
            <a:avLst>
              <a:gd name="adj1" fmla="val 6482"/>
              <a:gd name="adj2" fmla="val 14641"/>
              <a:gd name="adj3" fmla="val 16667"/>
              <a:gd name="adj4" fmla="val 74952"/>
              <a:gd name="adj5" fmla="val 9629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7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4"/>
          <p:cNvGrpSpPr/>
          <p:nvPr/>
        </p:nvGrpSpPr>
        <p:grpSpPr>
          <a:xfrm flipH="1">
            <a:off x="3270737" y="1028841"/>
            <a:ext cx="6808300" cy="536087"/>
            <a:chOff x="187642" y="368660"/>
            <a:chExt cx="4384358" cy="9001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87642" y="818710"/>
              <a:ext cx="438435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368660"/>
              <a:ext cx="0" cy="9001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"/>
          <p:cNvGrpSpPr/>
          <p:nvPr/>
        </p:nvGrpSpPr>
        <p:grpSpPr>
          <a:xfrm>
            <a:off x="2547557" y="1230817"/>
            <a:ext cx="441992" cy="132131"/>
            <a:chOff x="7497325" y="2438890"/>
            <a:chExt cx="379090" cy="90010"/>
          </a:xfrm>
          <a:solidFill>
            <a:schemeClr val="bg1">
              <a:lumMod val="75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749732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3F459B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41132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778640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38406" y="659339"/>
            <a:ext cx="629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Three WGD </a:t>
            </a:r>
            <a:endParaRPr lang="en-CA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36627" y="1286627"/>
            <a:ext cx="145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Three WGD</a:t>
            </a:r>
            <a:endParaRPr lang="en-CA" dirty="0">
              <a:solidFill>
                <a:schemeClr val="bg1">
                  <a:lumMod val="8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673" y="1924003"/>
            <a:ext cx="8693170" cy="4351338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 smtClean="0">
                <a:solidFill>
                  <a:schemeClr val="bg1"/>
                </a:solidFill>
              </a:rPr>
              <a:t>For Figure 2 where </a:t>
            </a:r>
            <a:r>
              <a:rPr lang="en-CA" sz="2400" i="1" dirty="0" smtClean="0">
                <a:solidFill>
                  <a:schemeClr val="bg1"/>
                </a:solidFill>
              </a:rPr>
              <a:t>u, v, w </a:t>
            </a:r>
            <a:r>
              <a:rPr lang="en-CA" sz="2400" dirty="0" smtClean="0">
                <a:solidFill>
                  <a:schemeClr val="bg1"/>
                </a:solidFill>
              </a:rPr>
              <a:t>are retention probabilities for </a:t>
            </a:r>
            <a:r>
              <a:rPr lang="en-CA" sz="2400" i="1" dirty="0" smtClean="0">
                <a:solidFill>
                  <a:schemeClr val="bg1"/>
                </a:solidFill>
              </a:rPr>
              <a:t>t</a:t>
            </a:r>
            <a:r>
              <a:rPr lang="en-CA" sz="2400" i="1" baseline="-25000" dirty="0" smtClean="0">
                <a:solidFill>
                  <a:schemeClr val="bg1"/>
                </a:solidFill>
              </a:rPr>
              <a:t>1 </a:t>
            </a:r>
            <a:r>
              <a:rPr lang="en-CA" sz="2400" i="1" dirty="0" smtClean="0">
                <a:solidFill>
                  <a:schemeClr val="bg1"/>
                </a:solidFill>
              </a:rPr>
              <a:t>, t</a:t>
            </a:r>
            <a:r>
              <a:rPr lang="en-CA" sz="2400" i="1" baseline="-25000" dirty="0" smtClean="0">
                <a:solidFill>
                  <a:schemeClr val="bg1"/>
                </a:solidFill>
              </a:rPr>
              <a:t>2 </a:t>
            </a:r>
            <a:r>
              <a:rPr lang="en-CA" sz="2400" i="1" dirty="0" smtClean="0">
                <a:solidFill>
                  <a:schemeClr val="bg1"/>
                </a:solidFill>
              </a:rPr>
              <a:t>, t</a:t>
            </a:r>
            <a:r>
              <a:rPr lang="en-CA" sz="2400" i="1" baseline="-25000" dirty="0" smtClean="0">
                <a:solidFill>
                  <a:schemeClr val="bg1"/>
                </a:solidFill>
              </a:rPr>
              <a:t>3</a:t>
            </a:r>
            <a:r>
              <a:rPr lang="en-CA" sz="2400" i="1" dirty="0" smtClean="0">
                <a:solidFill>
                  <a:schemeClr val="bg1"/>
                </a:solidFill>
              </a:rPr>
              <a:t>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CA" sz="2400" i="1" dirty="0">
              <a:solidFill>
                <a:schemeClr val="bg1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i="1" dirty="0" smtClean="0">
                <a:solidFill>
                  <a:schemeClr val="bg1"/>
                </a:solidFill>
              </a:rPr>
              <a:t>E(t</a:t>
            </a:r>
            <a:r>
              <a:rPr lang="en-CA" sz="2400" i="1" baseline="-25000" dirty="0" smtClean="0">
                <a:solidFill>
                  <a:schemeClr val="bg1"/>
                </a:solidFill>
              </a:rPr>
              <a:t>1</a:t>
            </a:r>
            <a:r>
              <a:rPr lang="en-CA" sz="2400" i="1" dirty="0" smtClean="0">
                <a:solidFill>
                  <a:schemeClr val="bg1"/>
                </a:solidFill>
              </a:rPr>
              <a:t> pairs) = (1 - 3w</a:t>
            </a:r>
            <a:r>
              <a:rPr lang="en-CA" sz="2400" i="1" baseline="30000" dirty="0" smtClean="0">
                <a:solidFill>
                  <a:schemeClr val="bg1"/>
                </a:solidFill>
              </a:rPr>
              <a:t>2 </a:t>
            </a:r>
            <a:r>
              <a:rPr lang="en-CA" sz="2400" i="1" dirty="0" smtClean="0">
                <a:solidFill>
                  <a:schemeClr val="bg1"/>
                </a:solidFill>
              </a:rPr>
              <a:t>+ 2w)uv</a:t>
            </a:r>
            <a:r>
              <a:rPr lang="en-CA" sz="2400" i="1" baseline="30000" dirty="0" smtClean="0">
                <a:solidFill>
                  <a:schemeClr val="bg1"/>
                </a:solidFill>
              </a:rPr>
              <a:t>2 </a:t>
            </a:r>
            <a:r>
              <a:rPr lang="en-CA" sz="2400" i="1" dirty="0" smtClean="0">
                <a:solidFill>
                  <a:schemeClr val="bg1"/>
                </a:solidFill>
              </a:rPr>
              <a:t>+ (2 + 6w</a:t>
            </a:r>
            <a:r>
              <a:rPr lang="en-CA" sz="2400" i="1" baseline="30000" dirty="0" smtClean="0">
                <a:solidFill>
                  <a:schemeClr val="bg1"/>
                </a:solidFill>
              </a:rPr>
              <a:t>2</a:t>
            </a:r>
            <a:r>
              <a:rPr lang="en-CA" sz="2400" i="1" dirty="0" smtClean="0">
                <a:solidFill>
                  <a:schemeClr val="bg1"/>
                </a:solidFill>
              </a:rPr>
              <a:t> + 4w)</a:t>
            </a:r>
            <a:r>
              <a:rPr lang="en-CA" sz="2400" i="1" dirty="0" err="1" smtClean="0">
                <a:solidFill>
                  <a:schemeClr val="bg1"/>
                </a:solidFill>
              </a:rPr>
              <a:t>uv</a:t>
            </a:r>
            <a:r>
              <a:rPr lang="en-CA" sz="2400" i="1" dirty="0" smtClean="0">
                <a:solidFill>
                  <a:schemeClr val="bg1"/>
                </a:solidFill>
              </a:rPr>
              <a:t> + (1 + w</a:t>
            </a:r>
            <a:r>
              <a:rPr lang="en-CA" sz="2400" i="1" baseline="30000" dirty="0" smtClean="0">
                <a:solidFill>
                  <a:schemeClr val="bg1"/>
                </a:solidFill>
              </a:rPr>
              <a:t>2</a:t>
            </a:r>
            <a:r>
              <a:rPr lang="en-CA" sz="2400" i="1" dirty="0" smtClean="0">
                <a:solidFill>
                  <a:schemeClr val="bg1"/>
                </a:solidFill>
              </a:rPr>
              <a:t> + 2w)u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CA" sz="2400" i="1" dirty="0">
              <a:solidFill>
                <a:schemeClr val="bg1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i="1" dirty="0" smtClean="0">
                <a:solidFill>
                  <a:schemeClr val="bg1"/>
                </a:solidFill>
              </a:rPr>
              <a:t>E(t</a:t>
            </a:r>
            <a:r>
              <a:rPr lang="en-CA" sz="2400" i="1" baseline="-25000" dirty="0" smtClean="0">
                <a:solidFill>
                  <a:schemeClr val="bg1"/>
                </a:solidFill>
              </a:rPr>
              <a:t>2</a:t>
            </a:r>
            <a:r>
              <a:rPr lang="en-CA" sz="2400" i="1" dirty="0" smtClean="0">
                <a:solidFill>
                  <a:schemeClr val="bg1"/>
                </a:solidFill>
              </a:rPr>
              <a:t> </a:t>
            </a:r>
            <a:r>
              <a:rPr lang="en-CA" sz="2400" i="1" dirty="0">
                <a:solidFill>
                  <a:schemeClr val="bg1"/>
                </a:solidFill>
              </a:rPr>
              <a:t>pairs) = </a:t>
            </a:r>
            <a:r>
              <a:rPr lang="en-CA" sz="2400" i="1" dirty="0" smtClean="0">
                <a:solidFill>
                  <a:schemeClr val="bg1"/>
                </a:solidFill>
              </a:rPr>
              <a:t>((1 + w</a:t>
            </a:r>
            <a:r>
              <a:rPr lang="en-CA" sz="2400" i="1" baseline="30000" dirty="0" smtClean="0">
                <a:solidFill>
                  <a:schemeClr val="bg1"/>
                </a:solidFill>
              </a:rPr>
              <a:t>2</a:t>
            </a:r>
            <a:r>
              <a:rPr lang="en-CA" sz="2400" i="1" dirty="0" smtClean="0">
                <a:solidFill>
                  <a:schemeClr val="bg1"/>
                </a:solidFill>
              </a:rPr>
              <a:t> + 2w)u + 1 + w</a:t>
            </a:r>
            <a:r>
              <a:rPr lang="en-CA" sz="2400" i="1" baseline="30000" dirty="0" smtClean="0">
                <a:solidFill>
                  <a:schemeClr val="bg1"/>
                </a:solidFill>
              </a:rPr>
              <a:t>2 </a:t>
            </a:r>
            <a:r>
              <a:rPr lang="en-CA" sz="2400" i="1" dirty="0" smtClean="0">
                <a:solidFill>
                  <a:schemeClr val="bg1"/>
                </a:solidFill>
              </a:rPr>
              <a:t>+ 2w)v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CA" sz="2400" i="1" dirty="0" smtClean="0">
              <a:solidFill>
                <a:schemeClr val="bg1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i="1" dirty="0" smtClean="0">
                <a:solidFill>
                  <a:schemeClr val="bg1"/>
                </a:solidFill>
              </a:rPr>
              <a:t>E(t</a:t>
            </a:r>
            <a:r>
              <a:rPr lang="en-CA" sz="2400" i="1" baseline="-25000" dirty="0">
                <a:solidFill>
                  <a:schemeClr val="bg1"/>
                </a:solidFill>
              </a:rPr>
              <a:t>3</a:t>
            </a:r>
            <a:r>
              <a:rPr lang="en-CA" sz="2400" i="1" dirty="0" smtClean="0">
                <a:solidFill>
                  <a:schemeClr val="bg1"/>
                </a:solidFill>
              </a:rPr>
              <a:t> </a:t>
            </a:r>
            <a:r>
              <a:rPr lang="en-CA" sz="2400" i="1" dirty="0">
                <a:solidFill>
                  <a:schemeClr val="bg1"/>
                </a:solidFill>
              </a:rPr>
              <a:t>pairs) = </a:t>
            </a:r>
            <a:r>
              <a:rPr lang="en-CA" sz="2400" i="1" dirty="0" smtClean="0">
                <a:solidFill>
                  <a:schemeClr val="bg1"/>
                </a:solidFill>
              </a:rPr>
              <a:t>-2uv</a:t>
            </a:r>
            <a:r>
              <a:rPr lang="en-CA" sz="2400" i="1" baseline="30000" dirty="0" smtClean="0">
                <a:solidFill>
                  <a:schemeClr val="bg1"/>
                </a:solidFill>
              </a:rPr>
              <a:t>2</a:t>
            </a:r>
            <a:r>
              <a:rPr lang="en-CA" sz="2400" i="1" dirty="0" smtClean="0">
                <a:solidFill>
                  <a:schemeClr val="bg1"/>
                </a:solidFill>
              </a:rPr>
              <a:t>w</a:t>
            </a:r>
            <a:r>
              <a:rPr lang="en-CA" sz="2400" i="1" baseline="30000" dirty="0" smtClean="0">
                <a:solidFill>
                  <a:schemeClr val="bg1"/>
                </a:solidFill>
              </a:rPr>
              <a:t>2</a:t>
            </a:r>
            <a:r>
              <a:rPr lang="en-CA" sz="2400" i="1" dirty="0" smtClean="0">
                <a:solidFill>
                  <a:schemeClr val="bg1"/>
                </a:solidFill>
              </a:rPr>
              <a:t> + ((2w</a:t>
            </a:r>
            <a:r>
              <a:rPr lang="en-CA" sz="2400" i="1" baseline="30000" dirty="0" smtClean="0">
                <a:solidFill>
                  <a:schemeClr val="bg1"/>
                </a:solidFill>
              </a:rPr>
              <a:t>2</a:t>
            </a:r>
            <a:r>
              <a:rPr lang="en-CA" sz="2400" i="1" dirty="0" smtClean="0">
                <a:solidFill>
                  <a:schemeClr val="bg1"/>
                </a:solidFill>
              </a:rPr>
              <a:t> – w)u + w)v + </a:t>
            </a:r>
            <a:r>
              <a:rPr lang="en-CA" sz="2400" i="1" dirty="0" err="1" smtClean="0">
                <a:solidFill>
                  <a:schemeClr val="bg1"/>
                </a:solidFill>
              </a:rPr>
              <a:t>uv</a:t>
            </a:r>
            <a:r>
              <a:rPr lang="en-CA" sz="2400" i="1" dirty="0" smtClean="0">
                <a:solidFill>
                  <a:schemeClr val="bg1"/>
                </a:solidFill>
              </a:rPr>
              <a:t> +w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CA" sz="2400" i="1" dirty="0" smtClean="0">
              <a:solidFill>
                <a:schemeClr val="bg1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i="1" dirty="0" smtClean="0">
                <a:solidFill>
                  <a:schemeClr val="bg1"/>
                </a:solidFill>
              </a:rPr>
              <a:t>E(unpaired) </a:t>
            </a:r>
            <a:r>
              <a:rPr lang="en-CA" sz="2400" i="1" dirty="0">
                <a:solidFill>
                  <a:schemeClr val="bg1"/>
                </a:solidFill>
              </a:rPr>
              <a:t>= </a:t>
            </a:r>
            <a:r>
              <a:rPr lang="en-CA" sz="2400" i="1" dirty="0" smtClean="0">
                <a:solidFill>
                  <a:schemeClr val="bg1"/>
                </a:solidFill>
              </a:rPr>
              <a:t>(1-u)(1-v)(1-w)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4"/>
          <p:cNvGrpSpPr/>
          <p:nvPr/>
        </p:nvGrpSpPr>
        <p:grpSpPr>
          <a:xfrm>
            <a:off x="609601" y="1055075"/>
            <a:ext cx="7514491" cy="536087"/>
            <a:chOff x="187642" y="368660"/>
            <a:chExt cx="4384358" cy="9001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87642" y="818710"/>
              <a:ext cx="438435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368660"/>
              <a:ext cx="0" cy="9001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"/>
          <p:cNvGrpSpPr/>
          <p:nvPr/>
        </p:nvGrpSpPr>
        <p:grpSpPr>
          <a:xfrm>
            <a:off x="8291700" y="1257052"/>
            <a:ext cx="441992" cy="132131"/>
            <a:chOff x="7497325" y="2438890"/>
            <a:chExt cx="379090" cy="90010"/>
          </a:xfrm>
          <a:solidFill>
            <a:schemeClr val="bg1">
              <a:lumMod val="75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749732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3F459B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41132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778640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20615" y="579979"/>
            <a:ext cx="629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WG Triplication + WGD</a:t>
            </a:r>
            <a:endParaRPr lang="en-CA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6034" y="953785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WGT + WGD</a:t>
            </a:r>
            <a:endParaRPr lang="en-CA" dirty="0">
              <a:solidFill>
                <a:schemeClr val="bg1">
                  <a:lumMod val="8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765628"/>
            <a:ext cx="4763069" cy="4320895"/>
          </a:xfrm>
        </p:spPr>
      </p:pic>
      <p:sp>
        <p:nvSpPr>
          <p:cNvPr id="7" name="TextBox 6"/>
          <p:cNvSpPr txBox="1"/>
          <p:nvPr/>
        </p:nvSpPr>
        <p:spPr>
          <a:xfrm>
            <a:off x="5372669" y="2920723"/>
            <a:ext cx="4394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i="1" dirty="0">
                <a:solidFill>
                  <a:schemeClr val="bg1"/>
                </a:solidFill>
              </a:rPr>
              <a:t>E(t</a:t>
            </a:r>
            <a:r>
              <a:rPr lang="en-CA" i="1" baseline="-25000" dirty="0">
                <a:solidFill>
                  <a:schemeClr val="bg1"/>
                </a:solidFill>
              </a:rPr>
              <a:t>1</a:t>
            </a:r>
            <a:r>
              <a:rPr lang="en-CA" i="1" dirty="0">
                <a:solidFill>
                  <a:schemeClr val="bg1"/>
                </a:solidFill>
              </a:rPr>
              <a:t> pairs) = </a:t>
            </a:r>
            <a:r>
              <a:rPr lang="en-CA" i="1" dirty="0" smtClean="0">
                <a:solidFill>
                  <a:schemeClr val="bg1"/>
                </a:solidFill>
              </a:rPr>
              <a:t>(u’+3u’’’)v</a:t>
            </a:r>
            <a:r>
              <a:rPr lang="en-CA" i="1" baseline="30000" dirty="0" smtClean="0">
                <a:solidFill>
                  <a:schemeClr val="bg1"/>
                </a:solidFill>
              </a:rPr>
              <a:t>2</a:t>
            </a:r>
            <a:r>
              <a:rPr lang="en-CA" i="1" dirty="0" smtClean="0">
                <a:solidFill>
                  <a:schemeClr val="bg1"/>
                </a:solidFill>
              </a:rPr>
              <a:t>+(2u’ + 6u’’’)+b+3u’’’</a:t>
            </a:r>
            <a:endParaRPr lang="en-CA" i="1" dirty="0">
              <a:solidFill>
                <a:schemeClr val="bg1"/>
              </a:solidFill>
            </a:endParaRPr>
          </a:p>
          <a:p>
            <a:pPr lvl="0"/>
            <a:endParaRPr lang="en-CA" i="1" dirty="0" smtClean="0">
              <a:solidFill>
                <a:schemeClr val="bg1"/>
              </a:solidFill>
            </a:endParaRPr>
          </a:p>
          <a:p>
            <a:pPr lvl="0"/>
            <a:r>
              <a:rPr lang="en-CA" i="1" dirty="0" smtClean="0">
                <a:solidFill>
                  <a:schemeClr val="bg1"/>
                </a:solidFill>
              </a:rPr>
              <a:t>E(t</a:t>
            </a:r>
            <a:r>
              <a:rPr lang="en-CA" i="1" baseline="-25000" dirty="0" smtClean="0">
                <a:solidFill>
                  <a:schemeClr val="bg1"/>
                </a:solidFill>
              </a:rPr>
              <a:t>2</a:t>
            </a:r>
            <a:r>
              <a:rPr lang="en-CA" i="1" dirty="0" smtClean="0">
                <a:solidFill>
                  <a:schemeClr val="bg1"/>
                </a:solidFill>
              </a:rPr>
              <a:t> </a:t>
            </a:r>
            <a:r>
              <a:rPr lang="en-CA" i="1" dirty="0">
                <a:solidFill>
                  <a:schemeClr val="bg1"/>
                </a:solidFill>
              </a:rPr>
              <a:t>pairs) = </a:t>
            </a:r>
            <a:r>
              <a:rPr lang="en-CA" i="1" dirty="0" smtClean="0">
                <a:solidFill>
                  <a:schemeClr val="bg1"/>
                </a:solidFill>
              </a:rPr>
              <a:t>-3u’’’v</a:t>
            </a:r>
            <a:r>
              <a:rPr lang="en-CA" i="1" baseline="30000" dirty="0" smtClean="0">
                <a:solidFill>
                  <a:schemeClr val="bg1"/>
                </a:solidFill>
              </a:rPr>
              <a:t>3</a:t>
            </a:r>
            <a:r>
              <a:rPr lang="en-CA" i="1" dirty="0" smtClean="0">
                <a:solidFill>
                  <a:schemeClr val="bg1"/>
                </a:solidFill>
              </a:rPr>
              <a:t>+3u’’’v</a:t>
            </a:r>
            <a:r>
              <a:rPr lang="en-CA" i="1" baseline="30000" dirty="0" smtClean="0">
                <a:solidFill>
                  <a:schemeClr val="bg1"/>
                </a:solidFill>
              </a:rPr>
              <a:t>2</a:t>
            </a:r>
            <a:r>
              <a:rPr lang="en-CA" i="1" dirty="0" smtClean="0">
                <a:solidFill>
                  <a:schemeClr val="bg1"/>
                </a:solidFill>
              </a:rPr>
              <a:t>+(1+2u’’’-u’)v</a:t>
            </a:r>
            <a:endParaRPr lang="en-CA" i="1" dirty="0">
              <a:solidFill>
                <a:schemeClr val="bg1"/>
              </a:solidFill>
            </a:endParaRPr>
          </a:p>
          <a:p>
            <a:pPr lvl="0"/>
            <a:endParaRPr lang="en-CA" i="1" dirty="0">
              <a:solidFill>
                <a:schemeClr val="bg1"/>
              </a:solidFill>
            </a:endParaRPr>
          </a:p>
          <a:p>
            <a:pPr lvl="0"/>
            <a:r>
              <a:rPr lang="en-CA" i="1" dirty="0">
                <a:solidFill>
                  <a:schemeClr val="bg1"/>
                </a:solidFill>
              </a:rPr>
              <a:t>E(unpaired) = (</a:t>
            </a:r>
            <a:r>
              <a:rPr lang="en-CA" i="1" dirty="0" smtClean="0">
                <a:solidFill>
                  <a:schemeClr val="bg1"/>
                </a:solidFill>
              </a:rPr>
              <a:t>1-u’’’-u’)(1-v)</a:t>
            </a:r>
            <a:endParaRPr lang="en-CA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48" y="1658440"/>
            <a:ext cx="3346521" cy="223421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"/>
          <a:stretch/>
        </p:blipFill>
        <p:spPr>
          <a:xfrm>
            <a:off x="820615" y="4113904"/>
            <a:ext cx="3833989" cy="1972619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680541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4"/>
          <p:cNvGrpSpPr/>
          <p:nvPr/>
        </p:nvGrpSpPr>
        <p:grpSpPr>
          <a:xfrm flipH="1">
            <a:off x="3270737" y="1028841"/>
            <a:ext cx="6808300" cy="536087"/>
            <a:chOff x="187642" y="368660"/>
            <a:chExt cx="4384358" cy="9001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87642" y="818710"/>
              <a:ext cx="438435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368660"/>
              <a:ext cx="0" cy="9001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"/>
          <p:cNvGrpSpPr/>
          <p:nvPr/>
        </p:nvGrpSpPr>
        <p:grpSpPr>
          <a:xfrm>
            <a:off x="2547557" y="1230817"/>
            <a:ext cx="441992" cy="132131"/>
            <a:chOff x="7497325" y="2438890"/>
            <a:chExt cx="379090" cy="90010"/>
          </a:xfrm>
          <a:solidFill>
            <a:schemeClr val="bg1">
              <a:lumMod val="75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749732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3F459B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41132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778640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38406" y="659339"/>
            <a:ext cx="629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Speciation</a:t>
            </a:r>
            <a:endParaRPr lang="en-CA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36627" y="1286627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Speciation</a:t>
            </a:r>
            <a:endParaRPr lang="en-CA" dirty="0">
              <a:solidFill>
                <a:schemeClr val="bg1">
                  <a:lumMod val="8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8" y="1832972"/>
            <a:ext cx="4388393" cy="352122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54" y="1832972"/>
            <a:ext cx="5095709" cy="352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09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4"/>
          <p:cNvGrpSpPr/>
          <p:nvPr/>
        </p:nvGrpSpPr>
        <p:grpSpPr>
          <a:xfrm flipH="1">
            <a:off x="3270737" y="1028841"/>
            <a:ext cx="6808300" cy="536087"/>
            <a:chOff x="187642" y="368660"/>
            <a:chExt cx="4384358" cy="9001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87642" y="818710"/>
              <a:ext cx="438435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368660"/>
              <a:ext cx="0" cy="9001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"/>
          <p:cNvGrpSpPr/>
          <p:nvPr/>
        </p:nvGrpSpPr>
        <p:grpSpPr>
          <a:xfrm>
            <a:off x="2547557" y="1230817"/>
            <a:ext cx="441992" cy="132131"/>
            <a:chOff x="7497325" y="2438890"/>
            <a:chExt cx="379090" cy="90010"/>
          </a:xfrm>
          <a:solidFill>
            <a:schemeClr val="bg1">
              <a:lumMod val="75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749732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3F459B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41132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778640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38406" y="659339"/>
            <a:ext cx="629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Speciation</a:t>
            </a:r>
            <a:endParaRPr lang="en-CA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36627" y="1286627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Speciation</a:t>
            </a:r>
            <a:endParaRPr lang="en-CA" dirty="0">
              <a:solidFill>
                <a:schemeClr val="bg1">
                  <a:lumMod val="8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8" name="Content Placeholder 2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88"/>
          <a:stretch/>
        </p:blipFill>
        <p:spPr>
          <a:xfrm>
            <a:off x="528839" y="2194881"/>
            <a:ext cx="9204860" cy="2424440"/>
          </a:xfrm>
          <a:effectLst>
            <a:softEdge rad="25400"/>
          </a:effectLst>
        </p:spPr>
      </p:pic>
      <p:sp>
        <p:nvSpPr>
          <p:cNvPr id="29" name="TextBox 28"/>
          <p:cNvSpPr txBox="1"/>
          <p:nvPr/>
        </p:nvSpPr>
        <p:spPr>
          <a:xfrm>
            <a:off x="692150" y="5142015"/>
            <a:ext cx="4092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Whole genome triplication (t</a:t>
            </a:r>
            <a:r>
              <a:rPr lang="en-CA" baseline="-25000" dirty="0" smtClean="0">
                <a:solidFill>
                  <a:schemeClr val="bg1"/>
                </a:solidFill>
              </a:rPr>
              <a:t>1</a:t>
            </a:r>
            <a:r>
              <a:rPr lang="en-CA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Speciation (t</a:t>
            </a:r>
            <a:r>
              <a:rPr lang="en-CA" baseline="-25000" dirty="0" smtClean="0">
                <a:solidFill>
                  <a:schemeClr val="bg1"/>
                </a:solidFill>
              </a:rPr>
              <a:t>2</a:t>
            </a:r>
            <a:r>
              <a:rPr lang="en-CA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WGD in one of the daughter genomes (t</a:t>
            </a:r>
            <a:r>
              <a:rPr lang="en-CA" baseline="-25000" dirty="0" smtClean="0">
                <a:solidFill>
                  <a:schemeClr val="bg1"/>
                </a:solidFill>
              </a:rPr>
              <a:t>3</a:t>
            </a:r>
            <a:r>
              <a:rPr lang="en-CA" dirty="0" smtClean="0">
                <a:solidFill>
                  <a:schemeClr val="bg1"/>
                </a:solidFill>
              </a:rPr>
              <a:t>)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4"/>
          <p:cNvGrpSpPr/>
          <p:nvPr/>
        </p:nvGrpSpPr>
        <p:grpSpPr>
          <a:xfrm flipH="1">
            <a:off x="3270737" y="1028841"/>
            <a:ext cx="6808300" cy="536087"/>
            <a:chOff x="187642" y="368660"/>
            <a:chExt cx="4384358" cy="9001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87642" y="818710"/>
              <a:ext cx="438435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368660"/>
              <a:ext cx="0" cy="9001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"/>
          <p:cNvGrpSpPr/>
          <p:nvPr/>
        </p:nvGrpSpPr>
        <p:grpSpPr>
          <a:xfrm>
            <a:off x="2547557" y="1230817"/>
            <a:ext cx="441992" cy="132131"/>
            <a:chOff x="7497325" y="2438890"/>
            <a:chExt cx="379090" cy="90010"/>
          </a:xfrm>
          <a:solidFill>
            <a:schemeClr val="bg1">
              <a:lumMod val="75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749732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3F459B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41132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778640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38406" y="659339"/>
            <a:ext cx="629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Speciation</a:t>
            </a:r>
            <a:endParaRPr lang="en-CA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36627" y="1286627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Speciation</a:t>
            </a:r>
            <a:endParaRPr lang="en-CA" dirty="0">
              <a:solidFill>
                <a:schemeClr val="bg1">
                  <a:lumMod val="8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01" y="1832972"/>
            <a:ext cx="7351679" cy="4449075"/>
          </a:xfrm>
        </p:spPr>
      </p:pic>
    </p:spTree>
    <p:extLst>
      <p:ext uri="{BB962C8B-B14F-4D97-AF65-F5344CB8AC3E}">
        <p14:creationId xmlns:p14="http://schemas.microsoft.com/office/powerpoint/2010/main" val="8193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252" y="1825625"/>
            <a:ext cx="8494852" cy="4351338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Seeks to infer the nature and timing of evolutionary events by examining the distribution of similarities between orthologous and paralogous gene pairs 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Identify peaks as duplications that were generated by speciation or whole genome duplication (WGD) events 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However, there is no rigorous methodology to calculate the volume of the individual normal distributions </a:t>
            </a:r>
            <a:endParaRPr lang="en-CA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" y="518988"/>
            <a:ext cx="2661138" cy="536087"/>
            <a:chOff x="609601" y="1055075"/>
            <a:chExt cx="2051537" cy="536087"/>
          </a:xfrm>
        </p:grpSpPr>
        <p:grpSp>
          <p:nvGrpSpPr>
            <p:cNvPr id="9" name="Group 24"/>
            <p:cNvGrpSpPr/>
            <p:nvPr/>
          </p:nvGrpSpPr>
          <p:grpSpPr>
            <a:xfrm>
              <a:off x="609601" y="1055075"/>
              <a:ext cx="2051537" cy="536087"/>
              <a:chOff x="187642" y="368660"/>
              <a:chExt cx="4384358" cy="9001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87642" y="818710"/>
                <a:ext cx="4384358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572000" y="368660"/>
                <a:ext cx="0" cy="9001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0"/>
            <p:cNvGrpSpPr/>
            <p:nvPr/>
          </p:nvGrpSpPr>
          <p:grpSpPr>
            <a:xfrm>
              <a:off x="2123619" y="1141955"/>
              <a:ext cx="441992" cy="132131"/>
              <a:chOff x="7497325" y="2438890"/>
              <a:chExt cx="379090" cy="90010"/>
            </a:xfrm>
            <a:solidFill>
              <a:schemeClr val="bg1">
                <a:lumMod val="75000"/>
              </a:schemeClr>
            </a:solidFill>
          </p:grpSpPr>
          <p:sp>
            <p:nvSpPr>
              <p:cNvPr id="13" name="Oval 12"/>
              <p:cNvSpPr/>
              <p:nvPr/>
            </p:nvSpPr>
            <p:spPr>
              <a:xfrm>
                <a:off x="7497325" y="2438890"/>
                <a:ext cx="90010" cy="900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solidFill>
                    <a:srgbClr val="3F459B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641132" y="2438890"/>
                <a:ext cx="90010" cy="900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786405" y="2438890"/>
                <a:ext cx="90010" cy="900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7737232" y="518988"/>
            <a:ext cx="2341806" cy="536087"/>
            <a:chOff x="7737230" y="1055075"/>
            <a:chExt cx="2341806" cy="536087"/>
          </a:xfrm>
        </p:grpSpPr>
        <p:grpSp>
          <p:nvGrpSpPr>
            <p:cNvPr id="16" name="Group 24"/>
            <p:cNvGrpSpPr/>
            <p:nvPr/>
          </p:nvGrpSpPr>
          <p:grpSpPr>
            <a:xfrm flipH="1">
              <a:off x="7737230" y="1055075"/>
              <a:ext cx="2341806" cy="536087"/>
              <a:chOff x="187642" y="368660"/>
              <a:chExt cx="4384358" cy="9001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87642" y="818710"/>
                <a:ext cx="4384358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572000" y="368660"/>
                <a:ext cx="0" cy="9001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0"/>
            <p:cNvGrpSpPr/>
            <p:nvPr/>
          </p:nvGrpSpPr>
          <p:grpSpPr>
            <a:xfrm>
              <a:off x="7821034" y="1134752"/>
              <a:ext cx="441992" cy="132131"/>
              <a:chOff x="7497325" y="2438890"/>
              <a:chExt cx="379090" cy="90010"/>
            </a:xfrm>
            <a:solidFill>
              <a:schemeClr val="bg1">
                <a:lumMod val="75000"/>
              </a:schemeClr>
            </a:solidFill>
          </p:grpSpPr>
          <p:sp>
            <p:nvSpPr>
              <p:cNvPr id="20" name="Oval 19"/>
              <p:cNvSpPr/>
              <p:nvPr/>
            </p:nvSpPr>
            <p:spPr>
              <a:xfrm>
                <a:off x="7497325" y="2438890"/>
                <a:ext cx="90010" cy="900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solidFill>
                    <a:srgbClr val="3F459B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641132" y="2438890"/>
                <a:ext cx="90010" cy="900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786405" y="2438890"/>
                <a:ext cx="90010" cy="900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3036277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2723861" y="494643"/>
            <a:ext cx="5032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Comparative Genomics</a:t>
            </a:r>
            <a:endParaRPr lang="en-CA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1209" y="762000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Introduction</a:t>
            </a:r>
            <a:endParaRPr lang="en-CA" dirty="0">
              <a:solidFill>
                <a:schemeClr val="bg1">
                  <a:lumMod val="8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0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4"/>
          <p:cNvGrpSpPr/>
          <p:nvPr/>
        </p:nvGrpSpPr>
        <p:grpSpPr>
          <a:xfrm>
            <a:off x="0" y="1055073"/>
            <a:ext cx="7514491" cy="536087"/>
            <a:chOff x="187642" y="368660"/>
            <a:chExt cx="4384358" cy="9001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87642" y="818710"/>
              <a:ext cx="438435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368660"/>
              <a:ext cx="0" cy="9001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"/>
          <p:cNvGrpSpPr/>
          <p:nvPr/>
        </p:nvGrpSpPr>
        <p:grpSpPr>
          <a:xfrm>
            <a:off x="7770839" y="1257052"/>
            <a:ext cx="441992" cy="132131"/>
            <a:chOff x="7497325" y="2438890"/>
            <a:chExt cx="379090" cy="90010"/>
          </a:xfrm>
          <a:solidFill>
            <a:schemeClr val="bg1">
              <a:lumMod val="75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749732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3F459B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41132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778640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9601" y="795387"/>
            <a:ext cx="6295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Application to </a:t>
            </a:r>
            <a:r>
              <a:rPr lang="en-CA" sz="2400" i="1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Populus</a:t>
            </a:r>
            <a:r>
              <a:rPr lang="en-CA" sz="2400" i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CA" sz="2400" i="1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trichocarpa</a:t>
            </a:r>
            <a:endParaRPr lang="en-CA" sz="2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133" y="2067297"/>
            <a:ext cx="1899227" cy="2279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07" y="2067297"/>
            <a:ext cx="6147280" cy="418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200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3420" y="1790900"/>
            <a:ext cx="6501143" cy="435133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Length is variable among genes and genomes</a:t>
            </a:r>
          </a:p>
          <a:p>
            <a:pPr>
              <a:buFont typeface="Arial" charset="0"/>
              <a:buChar char="•"/>
            </a:pPr>
            <a:endParaRPr lang="en-CA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Duplicate genes are produced not only by WGD</a:t>
            </a:r>
          </a:p>
          <a:p>
            <a:pPr>
              <a:buFont typeface="Arial" charset="0"/>
              <a:buChar char="•"/>
            </a:pPr>
            <a:endParaRPr lang="en-CA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Assumption of constant rates of gene divergence </a:t>
            </a:r>
          </a:p>
          <a:p>
            <a:pPr>
              <a:buFont typeface="Arial" charset="0"/>
              <a:buChar char="•"/>
            </a:pPr>
            <a:endParaRPr lang="en-CA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Fractionation rates are not well understood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18988"/>
            <a:ext cx="2942756" cy="536087"/>
            <a:chOff x="609601" y="1055075"/>
            <a:chExt cx="2051537" cy="536087"/>
          </a:xfrm>
        </p:grpSpPr>
        <p:grpSp>
          <p:nvGrpSpPr>
            <p:cNvPr id="9" name="Group 24"/>
            <p:cNvGrpSpPr/>
            <p:nvPr/>
          </p:nvGrpSpPr>
          <p:grpSpPr>
            <a:xfrm>
              <a:off x="609601" y="1055075"/>
              <a:ext cx="2051537" cy="536087"/>
              <a:chOff x="187642" y="368660"/>
              <a:chExt cx="4384358" cy="9001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87642" y="818710"/>
                <a:ext cx="4384358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572000" y="368660"/>
                <a:ext cx="0" cy="9001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0"/>
            <p:cNvGrpSpPr/>
            <p:nvPr/>
          </p:nvGrpSpPr>
          <p:grpSpPr>
            <a:xfrm>
              <a:off x="2123619" y="1141955"/>
              <a:ext cx="441992" cy="132131"/>
              <a:chOff x="7497325" y="2438890"/>
              <a:chExt cx="379090" cy="90010"/>
            </a:xfrm>
            <a:solidFill>
              <a:schemeClr val="bg1">
                <a:lumMod val="75000"/>
              </a:schemeClr>
            </a:solidFill>
          </p:grpSpPr>
          <p:sp>
            <p:nvSpPr>
              <p:cNvPr id="13" name="Oval 12"/>
              <p:cNvSpPr/>
              <p:nvPr/>
            </p:nvSpPr>
            <p:spPr>
              <a:xfrm>
                <a:off x="7497325" y="2438890"/>
                <a:ext cx="90010" cy="900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solidFill>
                    <a:srgbClr val="3F459B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641132" y="2438890"/>
                <a:ext cx="90010" cy="900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786405" y="2438890"/>
                <a:ext cx="90010" cy="900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6910087" y="518988"/>
            <a:ext cx="3168952" cy="536087"/>
            <a:chOff x="7737230" y="1055075"/>
            <a:chExt cx="2341806" cy="536087"/>
          </a:xfrm>
        </p:grpSpPr>
        <p:grpSp>
          <p:nvGrpSpPr>
            <p:cNvPr id="16" name="Group 24"/>
            <p:cNvGrpSpPr/>
            <p:nvPr/>
          </p:nvGrpSpPr>
          <p:grpSpPr>
            <a:xfrm flipH="1">
              <a:off x="7737230" y="1055075"/>
              <a:ext cx="2341806" cy="536087"/>
              <a:chOff x="187642" y="368660"/>
              <a:chExt cx="4384358" cy="9001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87642" y="818710"/>
                <a:ext cx="4384358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572000" y="368660"/>
                <a:ext cx="0" cy="9001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0"/>
            <p:cNvGrpSpPr/>
            <p:nvPr/>
          </p:nvGrpSpPr>
          <p:grpSpPr>
            <a:xfrm>
              <a:off x="7821034" y="1134752"/>
              <a:ext cx="441992" cy="132131"/>
              <a:chOff x="7497325" y="2438890"/>
              <a:chExt cx="379090" cy="90010"/>
            </a:xfrm>
            <a:solidFill>
              <a:schemeClr val="bg1">
                <a:lumMod val="75000"/>
              </a:schemeClr>
            </a:solidFill>
          </p:grpSpPr>
          <p:sp>
            <p:nvSpPr>
              <p:cNvPr id="20" name="Oval 19"/>
              <p:cNvSpPr/>
              <p:nvPr/>
            </p:nvSpPr>
            <p:spPr>
              <a:xfrm>
                <a:off x="7497325" y="2438890"/>
                <a:ext cx="90010" cy="900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solidFill>
                    <a:srgbClr val="3F459B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641132" y="2438890"/>
                <a:ext cx="90010" cy="900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786405" y="2438890"/>
                <a:ext cx="90010" cy="900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3036277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2322266" y="445611"/>
            <a:ext cx="5220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Limitations</a:t>
            </a:r>
            <a:endParaRPr lang="en-CA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7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252" y="1825625"/>
            <a:ext cx="8494852" cy="4351338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CA" dirty="0" smtClean="0">
                <a:solidFill>
                  <a:schemeClr val="bg1"/>
                </a:solidFill>
              </a:rPr>
              <a:t>This is the first model that simultaneously processes duplicate gene divergence and fractionation through the course of evolution of one or more species that underwent WGD </a:t>
            </a:r>
          </a:p>
          <a:p>
            <a:pPr>
              <a:buFont typeface="Wingdings" charset="2"/>
              <a:buChar char="v"/>
            </a:pPr>
            <a:endParaRPr lang="en-CA" dirty="0" smtClean="0">
              <a:solidFill>
                <a:schemeClr val="bg1"/>
              </a:solidFill>
            </a:endParaRPr>
          </a:p>
          <a:p>
            <a:pPr>
              <a:buFont typeface="Wingdings" charset="2"/>
              <a:buChar char="v"/>
            </a:pPr>
            <a:r>
              <a:rPr lang="en-CA" dirty="0" smtClean="0">
                <a:solidFill>
                  <a:schemeClr val="bg1"/>
                </a:solidFill>
              </a:rPr>
              <a:t>We can predict the location, shape and amplitude of evolutionary signals in pairwise genome comparisons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518988"/>
            <a:ext cx="3221008" cy="536087"/>
            <a:chOff x="609601" y="1055075"/>
            <a:chExt cx="2051537" cy="536087"/>
          </a:xfrm>
        </p:grpSpPr>
        <p:grpSp>
          <p:nvGrpSpPr>
            <p:cNvPr id="9" name="Group 24"/>
            <p:cNvGrpSpPr/>
            <p:nvPr/>
          </p:nvGrpSpPr>
          <p:grpSpPr>
            <a:xfrm>
              <a:off x="609601" y="1055075"/>
              <a:ext cx="2051537" cy="536087"/>
              <a:chOff x="187642" y="368660"/>
              <a:chExt cx="4384358" cy="9001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87642" y="818710"/>
                <a:ext cx="4384358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572000" y="368660"/>
                <a:ext cx="0" cy="9001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0"/>
            <p:cNvGrpSpPr/>
            <p:nvPr/>
          </p:nvGrpSpPr>
          <p:grpSpPr>
            <a:xfrm>
              <a:off x="2123619" y="1141955"/>
              <a:ext cx="441992" cy="132131"/>
              <a:chOff x="7497325" y="2438890"/>
              <a:chExt cx="379090" cy="90010"/>
            </a:xfrm>
            <a:solidFill>
              <a:schemeClr val="bg1">
                <a:lumMod val="75000"/>
              </a:schemeClr>
            </a:solidFill>
          </p:grpSpPr>
          <p:sp>
            <p:nvSpPr>
              <p:cNvPr id="13" name="Oval 12"/>
              <p:cNvSpPr/>
              <p:nvPr/>
            </p:nvSpPr>
            <p:spPr>
              <a:xfrm>
                <a:off x="7497325" y="2438890"/>
                <a:ext cx="90010" cy="900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solidFill>
                    <a:srgbClr val="3F459B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641132" y="2438890"/>
                <a:ext cx="90010" cy="900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786405" y="2438890"/>
                <a:ext cx="90010" cy="900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6875363" y="518988"/>
            <a:ext cx="3203676" cy="536087"/>
            <a:chOff x="7737230" y="1055075"/>
            <a:chExt cx="2341806" cy="536087"/>
          </a:xfrm>
        </p:grpSpPr>
        <p:grpSp>
          <p:nvGrpSpPr>
            <p:cNvPr id="16" name="Group 24"/>
            <p:cNvGrpSpPr/>
            <p:nvPr/>
          </p:nvGrpSpPr>
          <p:grpSpPr>
            <a:xfrm flipH="1">
              <a:off x="7737230" y="1055075"/>
              <a:ext cx="2341806" cy="536087"/>
              <a:chOff x="187642" y="368660"/>
              <a:chExt cx="4384358" cy="9001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87642" y="818710"/>
                <a:ext cx="4384358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572000" y="368660"/>
                <a:ext cx="0" cy="9001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0"/>
            <p:cNvGrpSpPr/>
            <p:nvPr/>
          </p:nvGrpSpPr>
          <p:grpSpPr>
            <a:xfrm>
              <a:off x="7821034" y="1134752"/>
              <a:ext cx="441992" cy="132131"/>
              <a:chOff x="7497325" y="2438890"/>
              <a:chExt cx="379090" cy="90010"/>
            </a:xfrm>
            <a:solidFill>
              <a:schemeClr val="bg1">
                <a:lumMod val="75000"/>
              </a:schemeClr>
            </a:solidFill>
          </p:grpSpPr>
          <p:sp>
            <p:nvSpPr>
              <p:cNvPr id="20" name="Oval 19"/>
              <p:cNvSpPr/>
              <p:nvPr/>
            </p:nvSpPr>
            <p:spPr>
              <a:xfrm>
                <a:off x="7497325" y="2438890"/>
                <a:ext cx="90010" cy="900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solidFill>
                    <a:srgbClr val="3F459B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641132" y="2438890"/>
                <a:ext cx="90010" cy="900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786405" y="2438890"/>
                <a:ext cx="90010" cy="900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3036277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2374126" y="429167"/>
            <a:ext cx="5220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Conclusions</a:t>
            </a:r>
            <a:endParaRPr lang="en-CA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9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036277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-391885" y="3408218"/>
            <a:ext cx="10818420" cy="15437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795648" y="3847606"/>
            <a:ext cx="5118264" cy="1200329"/>
          </a:xfrm>
          <a:prstGeom prst="rect">
            <a:avLst/>
          </a:prstGeom>
          <a:noFill/>
          <a:effectLst>
            <a:reflection endPos="65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CA" sz="72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Thank you!</a:t>
            </a:r>
            <a:endParaRPr lang="en-CA" sz="7200" b="1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30" y="1825625"/>
            <a:ext cx="8668474" cy="4351338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Analyze duplicate gene similarity distributions based on sequence divergence and fractionation of duplicate genes that result from whole genome duplication (WGD) for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Series of 2 or 3 WGD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Whole genome triplication followed by WGD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Triplication, followed by speciation, then WGD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Calculate probabilities of possible gene pairs to predict the number of surviving pairs from each event </a:t>
            </a:r>
          </a:p>
        </p:txBody>
      </p:sp>
      <p:grpSp>
        <p:nvGrpSpPr>
          <p:cNvPr id="9" name="Group 24"/>
          <p:cNvGrpSpPr/>
          <p:nvPr/>
        </p:nvGrpSpPr>
        <p:grpSpPr>
          <a:xfrm>
            <a:off x="609601" y="1055075"/>
            <a:ext cx="7514491" cy="536087"/>
            <a:chOff x="187642" y="368660"/>
            <a:chExt cx="4384358" cy="9001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87642" y="818710"/>
              <a:ext cx="438435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368660"/>
              <a:ext cx="0" cy="9001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"/>
          <p:cNvGrpSpPr/>
          <p:nvPr/>
        </p:nvGrpSpPr>
        <p:grpSpPr>
          <a:xfrm>
            <a:off x="8291700" y="1257052"/>
            <a:ext cx="441992" cy="132131"/>
            <a:chOff x="7497325" y="2438890"/>
            <a:chExt cx="379090" cy="90010"/>
          </a:xfrm>
          <a:solidFill>
            <a:schemeClr val="bg1">
              <a:lumMod val="75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749732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3F459B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41132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778640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20615" y="579979"/>
            <a:ext cx="629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Purpose</a:t>
            </a:r>
            <a:endParaRPr lang="en-CA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90886" y="920232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Introduction</a:t>
            </a:r>
            <a:endParaRPr lang="en-CA" dirty="0">
              <a:solidFill>
                <a:schemeClr val="bg1">
                  <a:lumMod val="8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056" y="1825625"/>
            <a:ext cx="8680047" cy="4351338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Speciation</a:t>
            </a:r>
            <a:r>
              <a:rPr lang="en-CA" dirty="0" smtClean="0">
                <a:solidFill>
                  <a:schemeClr val="bg1"/>
                </a:solidFill>
              </a:rPr>
              <a:t> creates a set of orthologous gene pairs that evolve through random single nucleotide </a:t>
            </a:r>
            <a:r>
              <a:rPr lang="en-CA" dirty="0" smtClean="0">
                <a:solidFill>
                  <a:schemeClr val="bg1"/>
                </a:solidFill>
              </a:rPr>
              <a:t>mutations</a:t>
            </a:r>
            <a:endParaRPr lang="en-CA" dirty="0" smtClean="0">
              <a:solidFill>
                <a:schemeClr val="bg1"/>
              </a:solidFill>
            </a:endParaRPr>
          </a:p>
          <a:p>
            <a:r>
              <a:rPr lang="en-CA" b="1" dirty="0" smtClean="0">
                <a:solidFill>
                  <a:schemeClr val="bg1"/>
                </a:solidFill>
              </a:rPr>
              <a:t>Whole genome duplication (WGD) </a:t>
            </a:r>
            <a:r>
              <a:rPr lang="en-CA" dirty="0" smtClean="0">
                <a:solidFill>
                  <a:schemeClr val="bg1"/>
                </a:solidFill>
              </a:rPr>
              <a:t>creates a set of paralogous gene pairs that also diverge through random mutation</a:t>
            </a:r>
          </a:p>
          <a:p>
            <a:r>
              <a:rPr lang="en-CA" b="1" dirty="0" smtClean="0">
                <a:solidFill>
                  <a:schemeClr val="bg1"/>
                </a:solidFill>
              </a:rPr>
              <a:t>Fractionation</a:t>
            </a:r>
            <a:r>
              <a:rPr lang="en-CA" dirty="0" smtClean="0">
                <a:solidFill>
                  <a:schemeClr val="bg1"/>
                </a:solidFill>
              </a:rPr>
              <a:t>: one of the two genes is excised, </a:t>
            </a:r>
            <a:r>
              <a:rPr lang="en-CA" dirty="0" err="1" smtClean="0">
                <a:solidFill>
                  <a:schemeClr val="bg1"/>
                </a:solidFill>
              </a:rPr>
              <a:t>pseudogenized</a:t>
            </a:r>
            <a:r>
              <a:rPr lang="en-CA" dirty="0" smtClean="0">
                <a:solidFill>
                  <a:schemeClr val="bg1"/>
                </a:solidFill>
              </a:rPr>
              <a:t>, or otherwise removed as a coding gene 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  <p:grpSp>
        <p:nvGrpSpPr>
          <p:cNvPr id="9" name="Group 24"/>
          <p:cNvGrpSpPr/>
          <p:nvPr/>
        </p:nvGrpSpPr>
        <p:grpSpPr>
          <a:xfrm>
            <a:off x="609601" y="1055075"/>
            <a:ext cx="7514491" cy="536087"/>
            <a:chOff x="187642" y="368660"/>
            <a:chExt cx="4384358" cy="9001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87642" y="818710"/>
              <a:ext cx="438435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368660"/>
              <a:ext cx="0" cy="9001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"/>
          <p:cNvGrpSpPr/>
          <p:nvPr/>
        </p:nvGrpSpPr>
        <p:grpSpPr>
          <a:xfrm>
            <a:off x="8291700" y="1257052"/>
            <a:ext cx="441992" cy="132131"/>
            <a:chOff x="7497325" y="2438890"/>
            <a:chExt cx="379090" cy="90010"/>
          </a:xfrm>
          <a:solidFill>
            <a:schemeClr val="bg1">
              <a:lumMod val="75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749732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3F459B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41132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778640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20615" y="579979"/>
            <a:ext cx="629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Gene events </a:t>
            </a:r>
            <a:endParaRPr lang="en-CA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1682" y="920232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Introduction</a:t>
            </a:r>
            <a:endParaRPr lang="en-CA" dirty="0">
              <a:solidFill>
                <a:schemeClr val="bg1">
                  <a:lumMod val="8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6056" y="1813902"/>
                <a:ext cx="8680048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sz="2400" i="1" dirty="0" smtClean="0">
                    <a:solidFill>
                      <a:schemeClr val="bg1"/>
                    </a:solidFill>
                  </a:rPr>
                  <a:t>p </a:t>
                </a:r>
                <a:r>
                  <a:rPr lang="en-CA" sz="2400" dirty="0" smtClean="0">
                    <a:solidFill>
                      <a:schemeClr val="bg1"/>
                    </a:solidFill>
                  </a:rPr>
                  <a:t>= proportion of nucleotide positions occupied by the same base in two orthologues/paralogs </a:t>
                </a:r>
              </a:p>
              <a:p>
                <a:pPr marL="0" indent="0">
                  <a:buNone/>
                </a:pPr>
                <a:r>
                  <a:rPr lang="en-CA" sz="2400" i="1" dirty="0" smtClean="0">
                    <a:solidFill>
                      <a:schemeClr val="bg1"/>
                    </a:solidFill>
                  </a:rPr>
                  <a:t>G</a:t>
                </a:r>
                <a:r>
                  <a:rPr lang="en-CA" sz="2400" dirty="0" smtClean="0">
                    <a:solidFill>
                      <a:schemeClr val="bg1"/>
                    </a:solidFill>
                  </a:rPr>
                  <a:t> = gene length (number of nucleotides in the coding region) </a:t>
                </a:r>
              </a:p>
              <a:p>
                <a:pPr marL="0" indent="0">
                  <a:buNone/>
                </a:pPr>
                <a:r>
                  <a:rPr lang="en-CA" sz="2400" dirty="0" smtClean="0">
                    <a:solidFill>
                      <a:schemeClr val="bg1"/>
                    </a:solidFill>
                  </a:rPr>
                  <a:t>Assume </a:t>
                </a:r>
                <a:r>
                  <a:rPr lang="en-CA" sz="2400" i="1" dirty="0" smtClean="0">
                    <a:solidFill>
                      <a:schemeClr val="bg1"/>
                    </a:solidFill>
                  </a:rPr>
                  <a:t>p</a:t>
                </a:r>
                <a:r>
                  <a:rPr lang="en-CA" sz="2400" dirty="0" smtClean="0">
                    <a:solidFill>
                      <a:schemeClr val="bg1"/>
                    </a:solidFill>
                  </a:rPr>
                  <a:t> follows a normal approximation to the sum of </a:t>
                </a:r>
                <a:r>
                  <a:rPr lang="en-CA" sz="2400" i="1" dirty="0" smtClean="0">
                    <a:solidFill>
                      <a:schemeClr val="bg1"/>
                    </a:solidFill>
                  </a:rPr>
                  <a:t>G</a:t>
                </a:r>
                <a:r>
                  <a:rPr lang="en-CA" sz="2400" dirty="0" smtClean="0">
                    <a:solidFill>
                      <a:schemeClr val="bg1"/>
                    </a:solidFill>
                  </a:rPr>
                  <a:t> binomial distributions, divided by </a:t>
                </a:r>
                <a:r>
                  <a:rPr lang="en-CA" sz="2400" i="1" dirty="0" smtClean="0">
                    <a:solidFill>
                      <a:schemeClr val="bg1"/>
                    </a:solidFill>
                  </a:rPr>
                  <a:t>G</a:t>
                </a:r>
                <a:r>
                  <a:rPr lang="en-CA" sz="2400" dirty="0" smtClean="0">
                    <a:solidFill>
                      <a:schemeClr val="bg1"/>
                    </a:solidFill>
                  </a:rPr>
                  <a:t>, over time </a:t>
                </a:r>
                <a:r>
                  <a:rPr lang="en-CA" sz="2400" i="1" dirty="0" smtClean="0">
                    <a:solidFill>
                      <a:schemeClr val="bg1"/>
                    </a:solidFill>
                  </a:rPr>
                  <a:t>t</a:t>
                </a:r>
                <a:r>
                  <a:rPr lang="en-CA" sz="2400" dirty="0" smtClean="0">
                    <a:solidFill>
                      <a:schemeClr val="bg1"/>
                    </a:solidFill>
                  </a:rPr>
                  <a:t> ϵ [0,∞) since the event that gave rise to the gene pair </a:t>
                </a:r>
              </a:p>
              <a:p>
                <a:pPr marL="0" indent="0">
                  <a:buNone/>
                </a:pPr>
                <a:r>
                  <a:rPr lang="en-CA" sz="2400" dirty="0" smtClean="0">
                    <a:solidFill>
                      <a:schemeClr val="bg1"/>
                    </a:solidFill>
                  </a:rPr>
                  <a:t>Mean:	E[</a:t>
                </a:r>
                <a:r>
                  <a:rPr lang="en-CA" sz="2400" i="1" dirty="0" smtClean="0">
                    <a:solidFill>
                      <a:schemeClr val="bg1"/>
                    </a:solidFill>
                  </a:rPr>
                  <a:t>p</a:t>
                </a:r>
                <a:r>
                  <a:rPr lang="en-CA" sz="2400" dirty="0" smtClean="0">
                    <a:solidFill>
                      <a:schemeClr val="bg1"/>
                    </a:solidFill>
                  </a:rPr>
                  <a:t>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4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CA" sz="2400" dirty="0" smtClean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4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bg-BG" sz="24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sup>
                    </m:sSup>
                    <m:r>
                      <a:rPr lang="bg-BG" sz="2400" i="1" smtClean="0">
                        <a:solidFill>
                          <a:schemeClr val="bg1"/>
                        </a:solidFill>
                        <a:latin typeface="Cambria Math" charset="0"/>
                        <a:ea typeface="Abadi MT Condensed Light" charset="0"/>
                        <a:cs typeface="Abadi MT Condensed Light" charset="0"/>
                      </a:rPr>
                      <m:t>∈</m:t>
                    </m:r>
                  </m:oMath>
                </a14:m>
                <a:r>
                  <a:rPr lang="en-CA" sz="2400" dirty="0" smtClean="0">
                    <a:solidFill>
                      <a:schemeClr val="bg1"/>
                    </a:solidFill>
                  </a:rPr>
                  <a:t> [0,1]</a:t>
                </a:r>
              </a:p>
              <a:p>
                <a:pPr marL="0" indent="0">
                  <a:buNone/>
                </a:pPr>
                <a:r>
                  <a:rPr lang="en-CA" sz="2400" dirty="0" smtClean="0">
                    <a:solidFill>
                      <a:schemeClr val="bg1"/>
                    </a:solidFill>
                  </a:rPr>
                  <a:t>Variance:	E(</a:t>
                </a:r>
                <a:r>
                  <a:rPr lang="en-CA" sz="2400" i="1" dirty="0" smtClean="0">
                    <a:solidFill>
                      <a:schemeClr val="bg1"/>
                    </a:solidFill>
                  </a:rPr>
                  <a:t>p</a:t>
                </a:r>
                <a:r>
                  <a:rPr lang="en-CA" sz="2400" dirty="0" smtClean="0">
                    <a:solidFill>
                      <a:schemeClr val="bg1"/>
                    </a:solidFill>
                  </a:rPr>
                  <a:t>-E[</a:t>
                </a:r>
                <a:r>
                  <a:rPr lang="en-CA" sz="2400" i="1" dirty="0" smtClean="0">
                    <a:solidFill>
                      <a:schemeClr val="bg1"/>
                    </a:solidFill>
                  </a:rPr>
                  <a:t>p</a:t>
                </a:r>
                <a:r>
                  <a:rPr lang="en-CA" sz="2400" dirty="0" smtClean="0">
                    <a:solidFill>
                      <a:schemeClr val="bg1"/>
                    </a:solidFill>
                  </a:rPr>
                  <a:t>])</a:t>
                </a:r>
                <a:r>
                  <a:rPr lang="en-CA" sz="2400" baseline="30000" dirty="0" smtClean="0">
                    <a:solidFill>
                      <a:schemeClr val="bg1"/>
                    </a:solidFill>
                  </a:rPr>
                  <a:t>2</a:t>
                </a:r>
                <a:r>
                  <a:rPr lang="en-CA" sz="24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4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16</m:t>
                        </m:r>
                      </m:den>
                    </m:f>
                    <m:r>
                      <a:rPr lang="en-CA" sz="24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 </m:t>
                    </m:r>
                    <m:f>
                      <m:fPr>
                        <m:ctrlPr>
                          <a:rPr lang="bg-BG" sz="2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(1+3</m:t>
                        </m:r>
                        <m:sSup>
                          <m:sSupPr>
                            <m:ctrlPr>
                              <a:rPr lang="en-CA" sz="24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CA" sz="24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CA" sz="2400" i="1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𝜆</m:t>
                            </m:r>
                            <m:r>
                              <a:rPr lang="en-CA" sz="2400" i="1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sup>
                        </m:sSup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)(1−</m:t>
                        </m:r>
                        <m:sSup>
                          <m:sSupPr>
                            <m:ctrlPr>
                              <a:rPr lang="en-CA" sz="24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CA" sz="24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CA" sz="2400" i="1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𝜆</m:t>
                            </m:r>
                            <m:r>
                              <a:rPr lang="en-CA" sz="2400" i="1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sup>
                        </m:sSup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CA" sz="2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𝐺</m:t>
                        </m:r>
                      </m:den>
                    </m:f>
                  </m:oMath>
                </a14:m>
                <a:r>
                  <a:rPr lang="en-CA" sz="24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CA" sz="1800" dirty="0" smtClean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CA" sz="1800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  <m:r>
                      <a:rPr lang="en-CA" sz="1800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&gt;0 </m:t>
                    </m:r>
                    <m:r>
                      <a:rPr lang="en-CA" sz="1800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𝑖𝑠</m:t>
                    </m:r>
                    <m:r>
                      <a:rPr lang="en-CA" sz="1800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CA" sz="1800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𝑎</m:t>
                    </m:r>
                    <m:r>
                      <a:rPr lang="en-CA" sz="1800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CA" sz="1800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𝑑𝑖𝑣𝑒𝑟𝑔𝑒𝑛𝑐𝑒</m:t>
                    </m:r>
                    <m:r>
                      <a:rPr lang="en-CA" sz="1800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CA" sz="1800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𝑟𝑎𝑡𝑒</m:t>
                    </m:r>
                    <m:r>
                      <a:rPr lang="en-CA" sz="1800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CA" sz="1800" b="0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𝑝𝑎𝑟𝑎𝑚𝑒𝑡𝑒𝑟</m:t>
                    </m:r>
                  </m:oMath>
                </a14:m>
                <a:endParaRPr lang="en-CA" sz="1800" dirty="0">
                  <a:solidFill>
                    <a:schemeClr val="bg1"/>
                  </a:solidFill>
                </a:endParaRPr>
              </a:p>
              <a:p>
                <a:endParaRPr lang="en-CA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6056" y="1813902"/>
                <a:ext cx="8680048" cy="4351338"/>
              </a:xfrm>
              <a:blipFill rotWithShape="0">
                <a:blip r:embed="rId2"/>
                <a:stretch>
                  <a:fillRect l="-1124" t="-1964" r="-6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4"/>
          <p:cNvGrpSpPr/>
          <p:nvPr/>
        </p:nvGrpSpPr>
        <p:grpSpPr>
          <a:xfrm flipH="1">
            <a:off x="3270737" y="1028841"/>
            <a:ext cx="6808300" cy="536087"/>
            <a:chOff x="187642" y="368660"/>
            <a:chExt cx="4384358" cy="9001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87642" y="818710"/>
              <a:ext cx="438435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368660"/>
              <a:ext cx="0" cy="9001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"/>
          <p:cNvGrpSpPr/>
          <p:nvPr/>
        </p:nvGrpSpPr>
        <p:grpSpPr>
          <a:xfrm>
            <a:off x="2547557" y="1230817"/>
            <a:ext cx="441992" cy="132131"/>
            <a:chOff x="7497325" y="2438890"/>
            <a:chExt cx="379090" cy="90010"/>
          </a:xfrm>
          <a:solidFill>
            <a:schemeClr val="bg1">
              <a:lumMod val="75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749732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3F459B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41132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778640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38406" y="659339"/>
            <a:ext cx="629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Building blocks</a:t>
            </a:r>
            <a:endParaRPr lang="en-CA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36627" y="1286627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mtClean="0">
                <a:solidFill>
                  <a:schemeClr val="bg1">
                    <a:lumMod val="8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Introduction</a:t>
            </a:r>
            <a:endParaRPr lang="en-CA" dirty="0">
              <a:solidFill>
                <a:schemeClr val="bg1">
                  <a:lumMod val="8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803" y="1813902"/>
                <a:ext cx="8564301" cy="4351338"/>
              </a:xfrm>
            </p:spPr>
            <p:txBody>
              <a:bodyPr/>
              <a:lstStyle/>
              <a:p>
                <a:r>
                  <a:rPr lang="en-CA" dirty="0" smtClean="0">
                    <a:solidFill>
                      <a:schemeClr val="bg1"/>
                    </a:solidFill>
                  </a:rPr>
                  <a:t>Fractionation can be represented by </a:t>
                </a:r>
                <a:r>
                  <a:rPr lang="en-CA" i="1" dirty="0" smtClean="0">
                    <a:solidFill>
                      <a:schemeClr val="bg1"/>
                    </a:solidFill>
                  </a:rPr>
                  <a:t>u 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</m:oMath>
                </a14:m>
                <a:r>
                  <a:rPr lang="en-CA" dirty="0" smtClean="0">
                    <a:solidFill>
                      <a:schemeClr val="bg1"/>
                    </a:solidFill>
                  </a:rPr>
                  <a:t> [0,1]</a:t>
                </a:r>
              </a:p>
              <a:p>
                <a:r>
                  <a:rPr lang="en-CA" i="1" dirty="0" smtClean="0">
                    <a:solidFill>
                      <a:schemeClr val="bg1"/>
                    </a:solidFill>
                  </a:rPr>
                  <a:t>u </a:t>
                </a:r>
                <a:r>
                  <a:rPr lang="en-CA" dirty="0" smtClean="0">
                    <a:solidFill>
                      <a:schemeClr val="bg1"/>
                    </a:solidFill>
                  </a:rPr>
                  <a:t>= probability, for a pair of genes, that neither gene is lost over a time interval </a:t>
                </a:r>
                <a:r>
                  <a:rPr lang="en-CA" i="1" dirty="0" smtClean="0">
                    <a:solidFill>
                      <a:schemeClr val="bg1"/>
                    </a:solidFill>
                  </a:rPr>
                  <a:t>t</a:t>
                </a:r>
                <a:r>
                  <a:rPr lang="en-CA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CA" dirty="0" smtClean="0">
                    <a:solidFill>
                      <a:schemeClr val="bg1"/>
                    </a:solidFill>
                  </a:rPr>
                  <a:t>The assumption that any gene pair has a constant probability of fractionation is </a:t>
                </a:r>
              </a:p>
              <a:p>
                <a:pPr marL="0" indent="0" algn="ctr">
                  <a:buNone/>
                </a:pPr>
                <a:r>
                  <a:rPr lang="en-CA" i="1" dirty="0" smtClean="0">
                    <a:solidFill>
                      <a:schemeClr val="bg1"/>
                    </a:solidFill>
                  </a:rPr>
                  <a:t>u </a:t>
                </a:r>
                <a:r>
                  <a:rPr lang="en-CA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CA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CA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  <m:r>
                          <a:rPr lang="en-CA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sup>
                    </m:sSup>
                  </m:oMath>
                </a14:m>
                <a:endParaRPr lang="en-CA" i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CA" sz="1800" i="1" dirty="0">
                    <a:solidFill>
                      <a:schemeClr val="bg1"/>
                    </a:solidFill>
                  </a:rPr>
                  <a:t> </a:t>
                </a:r>
                <a:r>
                  <a:rPr lang="en-CA" sz="1800" i="1" dirty="0" smtClean="0">
                    <a:solidFill>
                      <a:schemeClr val="bg1"/>
                    </a:solidFill>
                  </a:rPr>
                  <a:t>   where </a:t>
                </a:r>
                <a14:m>
                  <m:oMath xmlns:m="http://schemas.openxmlformats.org/officeDocument/2006/math">
                    <m:r>
                      <a:rPr lang="en-CA" sz="1800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𝜌</m:t>
                    </m:r>
                  </m:oMath>
                </a14:m>
                <a:r>
                  <a:rPr lang="en-CA" sz="1800" i="1" dirty="0" smtClean="0">
                    <a:solidFill>
                      <a:schemeClr val="bg1"/>
                    </a:solidFill>
                  </a:rPr>
                  <a:t> is the fractionation parameter </a:t>
                </a:r>
              </a:p>
              <a:p>
                <a:endParaRPr lang="en-C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803" y="1813902"/>
                <a:ext cx="8564301" cy="4351338"/>
              </a:xfrm>
              <a:blipFill rotWithShape="0">
                <a:blip r:embed="rId2"/>
                <a:stretch>
                  <a:fillRect l="-854" t="-18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4"/>
          <p:cNvGrpSpPr/>
          <p:nvPr/>
        </p:nvGrpSpPr>
        <p:grpSpPr>
          <a:xfrm flipH="1">
            <a:off x="3270737" y="1028841"/>
            <a:ext cx="6808300" cy="536087"/>
            <a:chOff x="187642" y="368660"/>
            <a:chExt cx="4384358" cy="9001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87642" y="818710"/>
              <a:ext cx="438435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368660"/>
              <a:ext cx="0" cy="9001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"/>
          <p:cNvGrpSpPr/>
          <p:nvPr/>
        </p:nvGrpSpPr>
        <p:grpSpPr>
          <a:xfrm>
            <a:off x="2547557" y="1230817"/>
            <a:ext cx="441992" cy="132131"/>
            <a:chOff x="7497325" y="2438890"/>
            <a:chExt cx="379090" cy="90010"/>
          </a:xfrm>
          <a:solidFill>
            <a:schemeClr val="bg1">
              <a:lumMod val="75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749732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3F459B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41132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778640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38406" y="659339"/>
            <a:ext cx="629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Building blocks </a:t>
            </a:r>
            <a:endParaRPr lang="en-CA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36627" y="1286627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mtClean="0">
                <a:solidFill>
                  <a:schemeClr val="bg1">
                    <a:lumMod val="8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Introduction</a:t>
            </a:r>
            <a:endParaRPr lang="en-CA" dirty="0">
              <a:solidFill>
                <a:schemeClr val="bg1">
                  <a:lumMod val="8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66256" y="1341913"/>
            <a:ext cx="10623073" cy="2956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985653" y="1650878"/>
            <a:ext cx="7759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bg2">
                    <a:lumMod val="25000"/>
                  </a:schemeClr>
                </a:solidFill>
                <a:ea typeface="Century Gothic" charset="0"/>
                <a:cs typeface="Century Gothic" charset="0"/>
              </a:rPr>
              <a:t>Consider 4 cases:</a:t>
            </a:r>
          </a:p>
          <a:p>
            <a:pPr marL="514350" indent="-514350">
              <a:buFont typeface="+mj-lt"/>
              <a:buAutoNum type="arabicParenR"/>
            </a:pPr>
            <a:r>
              <a:rPr lang="en-CA" sz="2400" dirty="0" smtClean="0">
                <a:solidFill>
                  <a:schemeClr val="bg2">
                    <a:lumMod val="25000"/>
                  </a:schemeClr>
                </a:solidFill>
                <a:ea typeface="Century Gothic" charset="0"/>
                <a:cs typeface="Century Gothic" charset="0"/>
              </a:rPr>
              <a:t>Two WGD</a:t>
            </a:r>
          </a:p>
          <a:p>
            <a:pPr marL="514350" indent="-514350">
              <a:buFont typeface="+mj-lt"/>
              <a:buAutoNum type="arabicParenR"/>
            </a:pPr>
            <a:r>
              <a:rPr lang="en-CA" sz="2400" dirty="0" smtClean="0">
                <a:solidFill>
                  <a:schemeClr val="bg2">
                    <a:lumMod val="25000"/>
                  </a:schemeClr>
                </a:solidFill>
                <a:ea typeface="Century Gothic" charset="0"/>
                <a:cs typeface="Century Gothic" charset="0"/>
              </a:rPr>
              <a:t>Three WGD</a:t>
            </a:r>
          </a:p>
          <a:p>
            <a:pPr marL="514350" indent="-514350">
              <a:buFont typeface="+mj-lt"/>
              <a:buAutoNum type="arabicParenR"/>
            </a:pPr>
            <a:r>
              <a:rPr lang="en-CA" sz="2400" dirty="0" smtClean="0">
                <a:solidFill>
                  <a:schemeClr val="bg2">
                    <a:lumMod val="25000"/>
                  </a:schemeClr>
                </a:solidFill>
                <a:ea typeface="Century Gothic" charset="0"/>
                <a:cs typeface="Century Gothic" charset="0"/>
              </a:rPr>
              <a:t>Whole genome triplication followed by WGD</a:t>
            </a:r>
          </a:p>
          <a:p>
            <a:pPr marL="514350" indent="-514350">
              <a:buFont typeface="+mj-lt"/>
              <a:buAutoNum type="arabicParenR"/>
            </a:pPr>
            <a:r>
              <a:rPr lang="en-CA" sz="2400" dirty="0" smtClean="0">
                <a:solidFill>
                  <a:schemeClr val="bg2">
                    <a:lumMod val="25000"/>
                  </a:schemeClr>
                </a:solidFill>
                <a:ea typeface="Century Gothic" charset="0"/>
                <a:cs typeface="Century Gothic" charset="0"/>
              </a:rPr>
              <a:t>Whole genome triplication, followed by speciation, followed by WGD </a:t>
            </a:r>
            <a:endParaRPr lang="en-CA" sz="2400" dirty="0">
              <a:solidFill>
                <a:schemeClr val="bg2">
                  <a:lumMod val="25000"/>
                </a:schemeClr>
              </a:solidFill>
              <a:ea typeface="Century Gothic" charset="0"/>
              <a:cs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5653" y="620565"/>
            <a:ext cx="4564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b="1" dirty="0" smtClean="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rPr>
              <a:t>GENE EVENTS</a:t>
            </a:r>
            <a:endParaRPr lang="en-CA" sz="5400" b="1" dirty="0">
              <a:solidFill>
                <a:schemeClr val="bg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3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2" y="1825625"/>
            <a:ext cx="8115854" cy="4351338"/>
          </a:xfrm>
        </p:spPr>
      </p:pic>
      <p:grpSp>
        <p:nvGrpSpPr>
          <p:cNvPr id="9" name="Group 24"/>
          <p:cNvGrpSpPr/>
          <p:nvPr/>
        </p:nvGrpSpPr>
        <p:grpSpPr>
          <a:xfrm>
            <a:off x="609601" y="1055075"/>
            <a:ext cx="7514491" cy="536087"/>
            <a:chOff x="187642" y="368660"/>
            <a:chExt cx="4384358" cy="9001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87642" y="818710"/>
              <a:ext cx="438435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368660"/>
              <a:ext cx="0" cy="9001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"/>
          <p:cNvGrpSpPr/>
          <p:nvPr/>
        </p:nvGrpSpPr>
        <p:grpSpPr>
          <a:xfrm>
            <a:off x="8291700" y="1257052"/>
            <a:ext cx="441992" cy="132131"/>
            <a:chOff x="7497325" y="2438890"/>
            <a:chExt cx="379090" cy="90010"/>
          </a:xfrm>
          <a:solidFill>
            <a:schemeClr val="bg1">
              <a:lumMod val="75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749732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3F459B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41132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778640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20615" y="579979"/>
            <a:ext cx="629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Two WGD</a:t>
            </a:r>
            <a:endParaRPr lang="en-CA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5963" y="953785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mtClean="0">
                <a:solidFill>
                  <a:schemeClr val="bg1">
                    <a:lumMod val="8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Two WGD</a:t>
            </a:r>
            <a:endParaRPr lang="en-CA" dirty="0">
              <a:solidFill>
                <a:schemeClr val="bg1">
                  <a:lumMod val="8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089763" y="2417524"/>
            <a:ext cx="3482237" cy="989556"/>
          </a:xfrm>
          <a:prstGeom prst="frame">
            <a:avLst>
              <a:gd name="adj1" fmla="val 288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88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4"/>
          <p:cNvGrpSpPr/>
          <p:nvPr/>
        </p:nvGrpSpPr>
        <p:grpSpPr>
          <a:xfrm>
            <a:off x="609601" y="1055075"/>
            <a:ext cx="7514491" cy="536087"/>
            <a:chOff x="187642" y="368660"/>
            <a:chExt cx="4384358" cy="9001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87642" y="818710"/>
              <a:ext cx="438435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368660"/>
              <a:ext cx="0" cy="9001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"/>
          <p:cNvGrpSpPr/>
          <p:nvPr/>
        </p:nvGrpSpPr>
        <p:grpSpPr>
          <a:xfrm>
            <a:off x="8291700" y="1257052"/>
            <a:ext cx="441992" cy="132131"/>
            <a:chOff x="7497325" y="2438890"/>
            <a:chExt cx="379090" cy="90010"/>
          </a:xfrm>
          <a:solidFill>
            <a:schemeClr val="bg1">
              <a:lumMod val="75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749732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3F459B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41132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7786405" y="2438890"/>
              <a:ext cx="90010" cy="900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20615" y="579979"/>
            <a:ext cx="629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Two WGD</a:t>
            </a:r>
            <a:endParaRPr lang="en-CA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5963" y="953785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mtClean="0">
                <a:solidFill>
                  <a:schemeClr val="bg1">
                    <a:lumMod val="8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Two WGD</a:t>
            </a:r>
            <a:endParaRPr lang="en-CA" dirty="0">
              <a:solidFill>
                <a:schemeClr val="bg1">
                  <a:lumMod val="8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9" y="1859206"/>
            <a:ext cx="7607300" cy="284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3919" y="4972050"/>
            <a:ext cx="7611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i="1" dirty="0" smtClean="0">
                <a:solidFill>
                  <a:schemeClr val="bg1"/>
                </a:solidFill>
              </a:rPr>
              <a:t>u</a:t>
            </a:r>
            <a:r>
              <a:rPr lang="en-CA" sz="2000" dirty="0" smtClean="0">
                <a:solidFill>
                  <a:schemeClr val="bg1"/>
                </a:solidFill>
              </a:rPr>
              <a:t> is the probability, for a pair of genes, that neither gene is lost over the time interval t</a:t>
            </a:r>
            <a:r>
              <a:rPr lang="en-CA" sz="2000" baseline="-25000" dirty="0" smtClean="0">
                <a:solidFill>
                  <a:schemeClr val="bg1"/>
                </a:solidFill>
              </a:rPr>
              <a:t>1,</a:t>
            </a:r>
            <a:r>
              <a:rPr lang="en-CA" sz="2000" dirty="0" smtClean="0">
                <a:solidFill>
                  <a:schemeClr val="bg1"/>
                </a:solidFill>
              </a:rPr>
              <a:t> and similarly, </a:t>
            </a:r>
            <a:r>
              <a:rPr lang="en-CA" sz="2000" i="1" dirty="0" smtClean="0">
                <a:solidFill>
                  <a:schemeClr val="bg1"/>
                </a:solidFill>
              </a:rPr>
              <a:t>v</a:t>
            </a:r>
            <a:r>
              <a:rPr lang="en-CA" sz="2000" dirty="0" smtClean="0">
                <a:solidFill>
                  <a:schemeClr val="bg1"/>
                </a:solidFill>
              </a:rPr>
              <a:t> for time </a:t>
            </a:r>
            <a:r>
              <a:rPr lang="en-CA" sz="2000" dirty="0">
                <a:solidFill>
                  <a:schemeClr val="bg1"/>
                </a:solidFill>
              </a:rPr>
              <a:t>interval </a:t>
            </a:r>
            <a:r>
              <a:rPr lang="en-CA" sz="2000" dirty="0" smtClean="0">
                <a:solidFill>
                  <a:schemeClr val="bg1"/>
                </a:solidFill>
              </a:rPr>
              <a:t>t</a:t>
            </a:r>
            <a:r>
              <a:rPr lang="en-CA" sz="2000" baseline="-25000" dirty="0" smtClean="0">
                <a:solidFill>
                  <a:schemeClr val="bg1"/>
                </a:solidFill>
              </a:rPr>
              <a:t>2</a:t>
            </a:r>
            <a:endParaRPr lang="en-CA" sz="2000" baseline="-25000" dirty="0">
              <a:solidFill>
                <a:schemeClr val="bg1"/>
              </a:solidFill>
            </a:endParaRPr>
          </a:p>
          <a:p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8773" y="2943616"/>
            <a:ext cx="1348073" cy="801666"/>
          </a:xfrm>
          <a:prstGeom prst="rect">
            <a:avLst/>
          </a:prstGeom>
          <a:solidFill>
            <a:schemeClr val="accent6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3018773" y="3823811"/>
            <a:ext cx="1348073" cy="801666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U-Turn Arrow 6"/>
          <p:cNvSpPr/>
          <p:nvPr/>
        </p:nvSpPr>
        <p:spPr>
          <a:xfrm rot="5400000">
            <a:off x="3998187" y="3326781"/>
            <a:ext cx="942469" cy="430622"/>
          </a:xfrm>
          <a:prstGeom prst="uturnArrow">
            <a:avLst>
              <a:gd name="adj1" fmla="val 6482"/>
              <a:gd name="adj2" fmla="val 14641"/>
              <a:gd name="adj3" fmla="val 16667"/>
              <a:gd name="adj4" fmla="val 74952"/>
              <a:gd name="adj5" fmla="val 9629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9" name="U-Turn Arrow 18"/>
          <p:cNvSpPr/>
          <p:nvPr/>
        </p:nvSpPr>
        <p:spPr>
          <a:xfrm rot="5400000">
            <a:off x="3692111" y="3608500"/>
            <a:ext cx="1554621" cy="430622"/>
          </a:xfrm>
          <a:prstGeom prst="uturnArrow">
            <a:avLst>
              <a:gd name="adj1" fmla="val 6482"/>
              <a:gd name="adj2" fmla="val 14641"/>
              <a:gd name="adj3" fmla="val 16667"/>
              <a:gd name="adj4" fmla="val 74952"/>
              <a:gd name="adj5" fmla="val 9629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U-Turn Arrow 19"/>
          <p:cNvSpPr/>
          <p:nvPr/>
        </p:nvSpPr>
        <p:spPr>
          <a:xfrm rot="5400000">
            <a:off x="4240640" y="3595088"/>
            <a:ext cx="457561" cy="430622"/>
          </a:xfrm>
          <a:prstGeom prst="uturnArrow">
            <a:avLst>
              <a:gd name="adj1" fmla="val 6482"/>
              <a:gd name="adj2" fmla="val 14641"/>
              <a:gd name="adj3" fmla="val 16667"/>
              <a:gd name="adj4" fmla="val 74952"/>
              <a:gd name="adj5" fmla="val 10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1" name="U-Turn Arrow 20"/>
          <p:cNvSpPr/>
          <p:nvPr/>
        </p:nvSpPr>
        <p:spPr>
          <a:xfrm rot="5400000">
            <a:off x="3974926" y="3860802"/>
            <a:ext cx="988990" cy="430622"/>
          </a:xfrm>
          <a:prstGeom prst="uturnArrow">
            <a:avLst>
              <a:gd name="adj1" fmla="val 6482"/>
              <a:gd name="adj2" fmla="val 14641"/>
              <a:gd name="adj3" fmla="val 16667"/>
              <a:gd name="adj4" fmla="val 74952"/>
              <a:gd name="adj5" fmla="val 9629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5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" grpId="0" animBg="1"/>
      <p:bldP spid="18" grpId="1" animBg="1"/>
      <p:bldP spid="7" grpId="0" animBg="1"/>
      <p:bldP spid="7" grpId="1" animBg="1"/>
      <p:bldP spid="19" grpId="0" animBg="1"/>
      <p:bldP spid="19" grpId="1" animBg="1"/>
      <p:bldP spid="20" grpId="2" animBg="1"/>
      <p:bldP spid="20" grpId="3" animBg="1"/>
      <p:bldP spid="21" grpId="0" animBg="1"/>
      <p:bldP spid="21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</TotalTime>
  <Words>804</Words>
  <Application>Microsoft Macintosh PowerPoint</Application>
  <PresentationFormat>Custom</PresentationFormat>
  <Paragraphs>150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Abadi MT Condensed Light</vt:lpstr>
      <vt:lpstr>Calibri</vt:lpstr>
      <vt:lpstr>Calibri Light</vt:lpstr>
      <vt:lpstr>Cambria Math</vt:lpstr>
      <vt:lpstr>Century Gothic</vt:lpstr>
      <vt:lpstr>Wingdings</vt:lpstr>
      <vt:lpstr>Arial</vt:lpstr>
      <vt:lpstr>Office Theme</vt:lpstr>
      <vt:lpstr>Evolutionary model for the statistical divergence of paralogous and orthologous gene pairs generated by whole genome duplication and speciation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Evolutionary model for the statistical divergence of paralogous and orthologous gene pairs generated by whole genome duplication and speciation</dc:title>
  <dc:creator>Suzy Sun</dc:creator>
  <cp:lastModifiedBy>Suzy Sun</cp:lastModifiedBy>
  <cp:revision>47</cp:revision>
  <cp:lastPrinted>2017-03-29T15:26:50Z</cp:lastPrinted>
  <dcterms:created xsi:type="dcterms:W3CDTF">2017-03-29T00:49:01Z</dcterms:created>
  <dcterms:modified xsi:type="dcterms:W3CDTF">2017-03-31T14:07:38Z</dcterms:modified>
</cp:coreProperties>
</file>